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2" r:id="rId2"/>
    <p:sldId id="548" r:id="rId3"/>
    <p:sldId id="608" r:id="rId4"/>
    <p:sldId id="606" r:id="rId5"/>
    <p:sldId id="558" r:id="rId6"/>
    <p:sldId id="590" r:id="rId7"/>
    <p:sldId id="605" r:id="rId8"/>
    <p:sldId id="567" r:id="rId9"/>
    <p:sldId id="518" r:id="rId10"/>
    <p:sldId id="579" r:id="rId11"/>
    <p:sldId id="576" r:id="rId12"/>
    <p:sldId id="571" r:id="rId13"/>
    <p:sldId id="607" r:id="rId14"/>
    <p:sldId id="559" r:id="rId15"/>
    <p:sldId id="603" r:id="rId16"/>
    <p:sldId id="539" r:id="rId17"/>
    <p:sldId id="569" r:id="rId18"/>
    <p:sldId id="568" r:id="rId19"/>
    <p:sldId id="570" r:id="rId20"/>
    <p:sldId id="578" r:id="rId21"/>
    <p:sldId id="560" r:id="rId22"/>
    <p:sldId id="612" r:id="rId23"/>
    <p:sldId id="613" r:id="rId24"/>
    <p:sldId id="581" r:id="rId25"/>
    <p:sldId id="565"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535"/>
    <a:srgbClr val="1E1836"/>
    <a:srgbClr val="AA28FF"/>
    <a:srgbClr val="AA28AD"/>
    <a:srgbClr val="CC28E2"/>
    <a:srgbClr val="EB7CF7"/>
    <a:srgbClr val="EBB7F7"/>
    <a:srgbClr val="E1C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6" autoAdjust="0"/>
    <p:restoredTop sz="94468"/>
  </p:normalViewPr>
  <p:slideViewPr>
    <p:cSldViewPr>
      <p:cViewPr varScale="1">
        <p:scale>
          <a:sx n="107" d="100"/>
          <a:sy n="107" d="100"/>
        </p:scale>
        <p:origin x="1908"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4920"/>
    </p:cViewPr>
  </p:sorterViewPr>
  <p:notesViewPr>
    <p:cSldViewPr>
      <p:cViewPr varScale="1">
        <p:scale>
          <a:sx n="93" d="100"/>
          <a:sy n="93" d="100"/>
        </p:scale>
        <p:origin x="-36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3D264B-22CC-4AC0-B9AB-1825F4E77359}" type="datetimeFigureOut">
              <a:rPr lang="nl-NL" smtClean="0"/>
              <a:pPr/>
              <a:t>19-11-2024</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F59111-8FC0-4B48-975D-7EC2D934401D}" type="slidenum">
              <a:rPr lang="nl-NL" smtClean="0"/>
              <a:pPr/>
              <a:t>‹nr.›</a:t>
            </a:fld>
            <a:endParaRPr lang="nl-NL"/>
          </a:p>
        </p:txBody>
      </p:sp>
    </p:spTree>
    <p:extLst>
      <p:ext uri="{BB962C8B-B14F-4D97-AF65-F5344CB8AC3E}">
        <p14:creationId xmlns:p14="http://schemas.microsoft.com/office/powerpoint/2010/main" val="1348500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C10EF-6835-7D40-B44E-D9F2B3E863F9}" type="datetimeFigureOut">
              <a:rPr lang="nl-NL" smtClean="0"/>
              <a:pPr/>
              <a:t>19-11-2024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98C32-B969-E748-93CE-04DC05A37148}" type="slidenum">
              <a:rPr lang="nl-NL" smtClean="0"/>
              <a:pPr/>
              <a:t>‹nr.›</a:t>
            </a:fld>
            <a:endParaRPr lang="nl-NL"/>
          </a:p>
        </p:txBody>
      </p:sp>
    </p:spTree>
    <p:extLst>
      <p:ext uri="{BB962C8B-B14F-4D97-AF65-F5344CB8AC3E}">
        <p14:creationId xmlns:p14="http://schemas.microsoft.com/office/powerpoint/2010/main" val="4278423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Goud aanzetten</a:t>
            </a:r>
          </a:p>
        </p:txBody>
      </p:sp>
      <p:sp>
        <p:nvSpPr>
          <p:cNvPr id="4" name="Tijdelijke aanduiding voor dianummer 3"/>
          <p:cNvSpPr>
            <a:spLocks noGrp="1"/>
          </p:cNvSpPr>
          <p:nvPr>
            <p:ph type="sldNum" sz="quarter" idx="5"/>
          </p:nvPr>
        </p:nvSpPr>
        <p:spPr/>
        <p:txBody>
          <a:bodyPr/>
          <a:lstStyle/>
          <a:p>
            <a:fld id="{6BE98C32-B969-E748-93CE-04DC05A37148}" type="slidenum">
              <a:rPr lang="nl-NL" smtClean="0"/>
              <a:pPr/>
              <a:t>5</a:t>
            </a:fld>
            <a:endParaRPr lang="nl-NL"/>
          </a:p>
        </p:txBody>
      </p:sp>
    </p:spTree>
    <p:extLst>
      <p:ext uri="{BB962C8B-B14F-4D97-AF65-F5344CB8AC3E}">
        <p14:creationId xmlns:p14="http://schemas.microsoft.com/office/powerpoint/2010/main" val="418332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4000 K naast goud laten zien</a:t>
            </a:r>
          </a:p>
        </p:txBody>
      </p:sp>
      <p:sp>
        <p:nvSpPr>
          <p:cNvPr id="4" name="Tijdelijke aanduiding voor dianummer 3"/>
          <p:cNvSpPr>
            <a:spLocks noGrp="1"/>
          </p:cNvSpPr>
          <p:nvPr>
            <p:ph type="sldNum" sz="quarter" idx="5"/>
          </p:nvPr>
        </p:nvSpPr>
        <p:spPr/>
        <p:txBody>
          <a:bodyPr/>
          <a:lstStyle/>
          <a:p>
            <a:fld id="{6BE98C32-B969-E748-93CE-04DC05A37148}" type="slidenum">
              <a:rPr lang="nl-NL" smtClean="0"/>
              <a:pPr/>
              <a:t>7</a:t>
            </a:fld>
            <a:endParaRPr lang="nl-NL"/>
          </a:p>
        </p:txBody>
      </p:sp>
    </p:spTree>
    <p:extLst>
      <p:ext uri="{BB962C8B-B14F-4D97-AF65-F5344CB8AC3E}">
        <p14:creationId xmlns:p14="http://schemas.microsoft.com/office/powerpoint/2010/main" val="4939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METAMEER LICHT AAN DOEN</a:t>
            </a:r>
          </a:p>
        </p:txBody>
      </p:sp>
      <p:sp>
        <p:nvSpPr>
          <p:cNvPr id="4" name="Tijdelijke aanduiding voor dianummer 3"/>
          <p:cNvSpPr>
            <a:spLocks noGrp="1"/>
          </p:cNvSpPr>
          <p:nvPr>
            <p:ph type="sldNum" sz="quarter" idx="5"/>
          </p:nvPr>
        </p:nvSpPr>
        <p:spPr/>
        <p:txBody>
          <a:bodyPr/>
          <a:lstStyle/>
          <a:p>
            <a:fld id="{6BE98C32-B969-E748-93CE-04DC05A37148}" type="slidenum">
              <a:rPr lang="nl-NL" smtClean="0"/>
              <a:pPr/>
              <a:t>8</a:t>
            </a:fld>
            <a:endParaRPr lang="nl-NL"/>
          </a:p>
        </p:txBody>
      </p:sp>
    </p:spTree>
    <p:extLst>
      <p:ext uri="{BB962C8B-B14F-4D97-AF65-F5344CB8AC3E}">
        <p14:creationId xmlns:p14="http://schemas.microsoft.com/office/powerpoint/2010/main" val="191321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dianummer 3"/>
          <p:cNvSpPr>
            <a:spLocks noGrp="1"/>
          </p:cNvSpPr>
          <p:nvPr>
            <p:ph type="sldNum" sz="quarter" idx="10"/>
          </p:nvPr>
        </p:nvSpPr>
        <p:spPr/>
        <p:txBody>
          <a:bodyPr/>
          <a:lstStyle/>
          <a:p>
            <a:fld id="{6BE98C32-B969-E748-93CE-04DC05A37148}" type="slidenum">
              <a:rPr lang="nl-NL" smtClean="0"/>
              <a:pPr/>
              <a:t>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Blauw licht aanzetten</a:t>
            </a:r>
          </a:p>
        </p:txBody>
      </p:sp>
      <p:sp>
        <p:nvSpPr>
          <p:cNvPr id="4" name="Tijdelijke aanduiding voor dianummer 3"/>
          <p:cNvSpPr>
            <a:spLocks noGrp="1"/>
          </p:cNvSpPr>
          <p:nvPr>
            <p:ph type="sldNum" sz="quarter" idx="5"/>
          </p:nvPr>
        </p:nvSpPr>
        <p:spPr/>
        <p:txBody>
          <a:bodyPr/>
          <a:lstStyle/>
          <a:p>
            <a:fld id="{6BE98C32-B969-E748-93CE-04DC05A37148}" type="slidenum">
              <a:rPr lang="nl-NL" smtClean="0"/>
              <a:pPr/>
              <a:t>11</a:t>
            </a:fld>
            <a:endParaRPr lang="nl-NL"/>
          </a:p>
        </p:txBody>
      </p:sp>
    </p:spTree>
    <p:extLst>
      <p:ext uri="{BB962C8B-B14F-4D97-AF65-F5344CB8AC3E}">
        <p14:creationId xmlns:p14="http://schemas.microsoft.com/office/powerpoint/2010/main" val="240453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Lichtvervuiling is al het licht wat verdwijnt in de ruimte zonder functie. </a:t>
            </a:r>
            <a:r>
              <a:rPr lang="nl-NL" dirty="0" err="1"/>
              <a:t>Skyglow</a:t>
            </a:r>
            <a:r>
              <a:rPr lang="nl-NL" dirty="0"/>
              <a:t> is licht verstrooit in de atmosfeer</a:t>
            </a:r>
          </a:p>
        </p:txBody>
      </p:sp>
      <p:sp>
        <p:nvSpPr>
          <p:cNvPr id="4" name="Tijdelijke aanduiding voor dianummer 3"/>
          <p:cNvSpPr>
            <a:spLocks noGrp="1"/>
          </p:cNvSpPr>
          <p:nvPr>
            <p:ph type="sldNum" sz="quarter" idx="5"/>
          </p:nvPr>
        </p:nvSpPr>
        <p:spPr/>
        <p:txBody>
          <a:bodyPr/>
          <a:lstStyle/>
          <a:p>
            <a:fld id="{6BE98C32-B969-E748-93CE-04DC05A37148}" type="slidenum">
              <a:rPr lang="nl-NL" smtClean="0"/>
              <a:pPr/>
              <a:t>16</a:t>
            </a:fld>
            <a:endParaRPr lang="nl-NL"/>
          </a:p>
        </p:txBody>
      </p:sp>
    </p:spTree>
    <p:extLst>
      <p:ext uri="{BB962C8B-B14F-4D97-AF65-F5344CB8AC3E}">
        <p14:creationId xmlns:p14="http://schemas.microsoft.com/office/powerpoint/2010/main" val="1228078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51720" y="4365104"/>
            <a:ext cx="6840760" cy="1470025"/>
          </a:xfrm>
        </p:spPr>
        <p:txBody>
          <a:bodyPr>
            <a:normAutofit/>
          </a:bodyPr>
          <a:lstStyle>
            <a:lvl1pPr algn="l">
              <a:defRPr sz="3200"/>
            </a:lvl1pPr>
          </a:lstStyle>
          <a:p>
            <a:r>
              <a:rPr lang="en-US" dirty="0"/>
              <a:t>TITEL</a:t>
            </a:r>
            <a:endParaRPr lang="nl-NL" dirty="0"/>
          </a:p>
        </p:txBody>
      </p:sp>
      <p:pic>
        <p:nvPicPr>
          <p:cNvPr id="7" name="Picture 6" descr="ppt_frontpage.png"/>
          <p:cNvPicPr>
            <a:picLocks noChangeAspect="1"/>
          </p:cNvPicPr>
          <p:nvPr userDrawn="1"/>
        </p:nvPicPr>
        <p:blipFill>
          <a:blip r:embed="rId2" cstate="print"/>
          <a:stretch>
            <a:fillRect/>
          </a:stretch>
        </p:blipFill>
        <p:spPr>
          <a:xfrm>
            <a:off x="395536" y="2492896"/>
            <a:ext cx="8460432" cy="1156575"/>
          </a:xfrm>
          <a:prstGeom prst="rect">
            <a:avLst/>
          </a:prstGeom>
        </p:spPr>
      </p:pic>
      <p:pic>
        <p:nvPicPr>
          <p:cNvPr id="4" name="Afbeelding 3" descr="Afbeelding met Lettertype, tekst, Graphics, logo&#10;&#10;Automatisch gegenereerde beschrijving">
            <a:extLst>
              <a:ext uri="{FF2B5EF4-FFF2-40B4-BE49-F238E27FC236}">
                <a16:creationId xmlns:a16="http://schemas.microsoft.com/office/drawing/2014/main" id="{A05C0A86-2B77-74E4-1F60-9B2B9C8441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556432"/>
            <a:ext cx="1330760" cy="1578647"/>
          </a:xfrm>
          <a:prstGeom prst="rect">
            <a:avLst/>
          </a:prstGeom>
        </p:spPr>
      </p:pic>
      <p:pic>
        <p:nvPicPr>
          <p:cNvPr id="6" name="Afbeelding 5" descr="Afbeelding met Lettertype, tekst, Graphics, grafische vormgeving&#10;&#10;Automatisch gegenereerde beschrijving">
            <a:extLst>
              <a:ext uri="{FF2B5EF4-FFF2-40B4-BE49-F238E27FC236}">
                <a16:creationId xmlns:a16="http://schemas.microsoft.com/office/drawing/2014/main" id="{66B711C3-35C2-5A3A-78FC-AEAE0440A6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7784" y="210117"/>
            <a:ext cx="4549143" cy="2015391"/>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userDrawn="1">
            <p:ph type="title"/>
          </p:nvPr>
        </p:nvSpPr>
        <p:spPr>
          <a:xfrm>
            <a:off x="3779912" y="908720"/>
            <a:ext cx="5122912" cy="562074"/>
          </a:xfrm>
        </p:spPr>
        <p:txBody>
          <a:bodyPr/>
          <a:lstStyle>
            <a:lvl1pPr algn="r">
              <a:defRPr sz="2800" spc="300"/>
            </a:lvl1pPr>
          </a:lstStyle>
          <a:p>
            <a:r>
              <a:rPr lang="nl-NL" dirty="0"/>
              <a:t>CONNECTING</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6660232" y="1628800"/>
            <a:ext cx="2160240" cy="4431983"/>
          </a:xfrm>
          <a:prstGeom prst="rect">
            <a:avLst/>
          </a:prstGeom>
          <a:noFill/>
        </p:spPr>
        <p:txBody>
          <a:bodyPr wrap="square" rtlCol="0">
            <a:spAutoFit/>
          </a:bodyPr>
          <a:lstStyle/>
          <a:p>
            <a:pPr rtl="0"/>
            <a:r>
              <a:rPr lang="nl-NL" sz="1800" b="1" kern="1200" baseline="30000" dirty="0">
                <a:solidFill>
                  <a:schemeClr val="bg1"/>
                </a:solidFill>
                <a:latin typeface="+mn-lt"/>
                <a:ea typeface="+mn-ea"/>
                <a:cs typeface="+mn-cs"/>
              </a:rPr>
              <a:t>Rooms verleden - wit - grijs - groen - rood </a:t>
            </a:r>
          </a:p>
          <a:p>
            <a:pPr rtl="0"/>
            <a:endParaRPr lang="nl-NL" sz="1800" kern="1200" baseline="30000" dirty="0">
              <a:solidFill>
                <a:schemeClr val="bg1"/>
              </a:solidFill>
              <a:latin typeface="+mn-lt"/>
              <a:ea typeface="+mn-ea"/>
              <a:cs typeface="+mn-cs"/>
            </a:endParaRPr>
          </a:p>
          <a:p>
            <a:pPr rtl="0"/>
            <a:r>
              <a:rPr lang="nl-NL" sz="1800" kern="1200" baseline="30000" dirty="0">
                <a:solidFill>
                  <a:schemeClr val="bg1"/>
                </a:solidFill>
                <a:latin typeface="+mn-lt"/>
                <a:ea typeface="+mn-ea"/>
                <a:cs typeface="+mn-cs"/>
              </a:rPr>
              <a:t>Sed et renis re, invel elit ex ea volor aut laboribus duciduntur, cuptatur?</a:t>
            </a:r>
          </a:p>
          <a:p>
            <a:pPr rtl="0"/>
            <a:r>
              <a:rPr lang="nl-NL" sz="1800" kern="1200" baseline="30000" dirty="0">
                <a:solidFill>
                  <a:schemeClr val="bg1"/>
                </a:solidFill>
                <a:latin typeface="+mn-lt"/>
                <a:ea typeface="+mn-ea"/>
                <a:cs typeface="+mn-cs"/>
              </a:rPr>
              <a:t>Ro oditibusame plignis nonsequi re la se ipis ipsam, si occusam qui aciderem quaectas maximporum facero beatquibus, quas quaest, to minullupta nam eos ditatia sin rerunt invenientia volupta nos everio con reiusandae volorit et hil exerro inuscitate voluptis eum doluptae consere debit et dolorru ptatassitam dolectem am et, odit ulleste mporae liquam facia soluptam, utem. Ut unt harum qui sequo ommos nissum doluptatio. Perio et am vel es culpa ipsa et intis aut quia.</a:t>
            </a:r>
            <a:endParaRPr lang="nl-NL" dirty="0">
              <a:solidFill>
                <a:schemeClr val="bg1"/>
              </a:solidFill>
            </a:endParaRPr>
          </a:p>
        </p:txBody>
      </p:sp>
      <p:sp>
        <p:nvSpPr>
          <p:cNvPr id="5" name="Title 1"/>
          <p:cNvSpPr>
            <a:spLocks noGrp="1"/>
          </p:cNvSpPr>
          <p:nvPr userDrawn="1">
            <p:ph type="title"/>
          </p:nvPr>
        </p:nvSpPr>
        <p:spPr>
          <a:xfrm>
            <a:off x="3779912" y="908720"/>
            <a:ext cx="5122912" cy="562074"/>
          </a:xfrm>
        </p:spPr>
        <p:txBody>
          <a:bodyPr/>
          <a:lstStyle>
            <a:lvl1pPr algn="r">
              <a:defRPr sz="2800" spc="300"/>
            </a:lvl1pPr>
          </a:lstStyle>
          <a:p>
            <a:r>
              <a:rPr lang="nl-NL" dirty="0"/>
              <a:t>CONNECTING</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idx="10"/>
          </p:nvPr>
        </p:nvSpPr>
        <p:spPr>
          <a:xfrm>
            <a:off x="457200" y="6246813"/>
            <a:ext cx="2128838" cy="471487"/>
          </a:xfrm>
          <a:prstGeom prst="rect">
            <a:avLst/>
          </a:prstGeom>
        </p:spPr>
        <p:txBody>
          <a:bodyPr/>
          <a:lstStyle>
            <a:lvl1pPr>
              <a:defRPr/>
            </a:lvl1pPr>
          </a:lstStyle>
          <a:p>
            <a:endParaRPr lang="nl-NL"/>
          </a:p>
        </p:txBody>
      </p:sp>
      <p:sp>
        <p:nvSpPr>
          <p:cNvPr id="5" name="Tijdelijke aanduiding voor voettekst 4"/>
          <p:cNvSpPr>
            <a:spLocks noGrp="1"/>
          </p:cNvSpPr>
          <p:nvPr>
            <p:ph type="ftr" idx="11"/>
          </p:nvPr>
        </p:nvSpPr>
        <p:spPr>
          <a:xfrm>
            <a:off x="3127375" y="6246813"/>
            <a:ext cx="2897188" cy="471487"/>
          </a:xfrm>
          <a:prstGeom prst="rect">
            <a:avLst/>
          </a:prstGeom>
        </p:spPr>
        <p:txBody>
          <a:bodyPr/>
          <a:lstStyle>
            <a:lvl1pPr>
              <a:defRPr/>
            </a:lvl1pPr>
          </a:lstStyle>
          <a:p>
            <a:endParaRPr lang="nl-NL"/>
          </a:p>
        </p:txBody>
      </p:sp>
      <p:sp>
        <p:nvSpPr>
          <p:cNvPr id="6" name="Tijdelijke aanduiding voor dianummer 5"/>
          <p:cNvSpPr>
            <a:spLocks noGrp="1"/>
          </p:cNvSpPr>
          <p:nvPr>
            <p:ph type="sldNum" idx="12"/>
          </p:nvPr>
        </p:nvSpPr>
        <p:spPr>
          <a:xfrm>
            <a:off x="6556375" y="6246813"/>
            <a:ext cx="2128838" cy="471487"/>
          </a:xfrm>
          <a:prstGeom prst="rect">
            <a:avLst/>
          </a:prstGeom>
        </p:spPr>
        <p:txBody>
          <a:bodyPr/>
          <a:lstStyle>
            <a:lvl1pPr>
              <a:defRPr/>
            </a:lvl1pPr>
          </a:lstStyle>
          <a:p>
            <a:fld id="{AC21BE9E-479C-F64A-9FC5-160B42539125}" type="slidenum">
              <a:rPr lang="nl-NL"/>
              <a:pPr/>
              <a:t>‹nr.›</a:t>
            </a:fld>
            <a:endParaRPr lang="nl-NL"/>
          </a:p>
        </p:txBody>
      </p:sp>
    </p:spTree>
    <p:extLst>
      <p:ext uri="{BB962C8B-B14F-4D97-AF65-F5344CB8AC3E}">
        <p14:creationId xmlns:p14="http://schemas.microsoft.com/office/powerpoint/2010/main" val="1443785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83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3848" y="274638"/>
            <a:ext cx="5482952" cy="1143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323528" y="1600200"/>
            <a:ext cx="836327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83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61048"/>
            <a:ext cx="7776864" cy="2304256"/>
          </a:xfrm>
        </p:spPr>
        <p:txBody>
          <a:bodyPr/>
          <a:lstStyle/>
          <a:p>
            <a:pPr algn="ctr"/>
            <a:r>
              <a:rPr lang="en-US" dirty="0"/>
              <a:t>KLEURTEMPERATUUR – LICHTHINDER</a:t>
            </a:r>
            <a:br>
              <a:rPr lang="en-US" dirty="0"/>
            </a:br>
            <a:r>
              <a:rPr lang="en-US" dirty="0"/>
              <a:t>FUTURE LIGHTING</a:t>
            </a:r>
            <a:br>
              <a:rPr lang="en-US" dirty="0"/>
            </a:br>
            <a:r>
              <a:rPr lang="en-US" dirty="0"/>
              <a:t>Lenny Mennen | Ellen de Vries</a:t>
            </a:r>
            <a:br>
              <a:rPr lang="en-US" dirty="0"/>
            </a:br>
            <a:r>
              <a:rPr lang="en-US" sz="1400" dirty="0"/>
              <a:t>21 NOVEMBER 2024</a:t>
            </a:r>
            <a:endParaRPr lang="nl-NL" sz="1400" dirty="0"/>
          </a:p>
        </p:txBody>
      </p:sp>
    </p:spTree>
    <p:extLst>
      <p:ext uri="{BB962C8B-B14F-4D97-AF65-F5344CB8AC3E}">
        <p14:creationId xmlns:p14="http://schemas.microsoft.com/office/powerpoint/2010/main" val="95402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2915816" y="346646"/>
            <a:ext cx="5976664" cy="562074"/>
          </a:xfrm>
        </p:spPr>
        <p:txBody>
          <a:bodyPr>
            <a:normAutofit/>
          </a:bodyPr>
          <a:lstStyle/>
          <a:p>
            <a:pPr algn="r"/>
            <a:r>
              <a:rPr lang="nl-NL" dirty="0"/>
              <a:t>FYSIOLOGIE LENSVERGELING</a:t>
            </a:r>
            <a:endParaRPr lang="nl-NL" sz="2800" dirty="0"/>
          </a:p>
        </p:txBody>
      </p:sp>
      <p:pic>
        <p:nvPicPr>
          <p:cNvPr id="5" name="Afbeelding 4" descr="Afbeelding met tekst, schermopname, Perceel, Lettertype&#10;&#10;Automatisch gegenereerde beschrijving">
            <a:extLst>
              <a:ext uri="{FF2B5EF4-FFF2-40B4-BE49-F238E27FC236}">
                <a16:creationId xmlns:a16="http://schemas.microsoft.com/office/drawing/2014/main" id="{576CBFA4-4EBF-0E0E-83BB-69BE7795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741" y="1284719"/>
            <a:ext cx="5468180" cy="2668794"/>
          </a:xfrm>
          <a:prstGeom prst="rect">
            <a:avLst/>
          </a:prstGeom>
        </p:spPr>
      </p:pic>
      <p:pic>
        <p:nvPicPr>
          <p:cNvPr id="4" name="Afbeelding 3" descr="Afbeelding met schermopname&#10;&#10;Automatisch gegenereerde beschrijving">
            <a:extLst>
              <a:ext uri="{FF2B5EF4-FFF2-40B4-BE49-F238E27FC236}">
                <a16:creationId xmlns:a16="http://schemas.microsoft.com/office/drawing/2014/main" id="{10F933E2-49B8-DF42-374C-83ECAAEED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1" y="3151261"/>
            <a:ext cx="3737965" cy="3562748"/>
          </a:xfrm>
          <a:prstGeom prst="rect">
            <a:avLst/>
          </a:prstGeom>
        </p:spPr>
      </p:pic>
      <p:pic>
        <p:nvPicPr>
          <p:cNvPr id="3" name="Picture 6" descr="luxlab_ill-1.png">
            <a:extLst>
              <a:ext uri="{FF2B5EF4-FFF2-40B4-BE49-F238E27FC236}">
                <a16:creationId xmlns:a16="http://schemas.microsoft.com/office/drawing/2014/main" id="{78D5AE7E-A48B-795C-E78D-3A302B106F6C}"/>
              </a:ext>
            </a:extLst>
          </p:cNvPr>
          <p:cNvPicPr>
            <a:picLocks noChangeAspect="1"/>
          </p:cNvPicPr>
          <p:nvPr/>
        </p:nvPicPr>
        <p:blipFill>
          <a:blip r:embed="rId4" cstate="print"/>
          <a:stretch>
            <a:fillRect/>
          </a:stretch>
        </p:blipFill>
        <p:spPr>
          <a:xfrm>
            <a:off x="4716016" y="4329512"/>
            <a:ext cx="3744416" cy="2181842"/>
          </a:xfrm>
          <a:prstGeom prst="rect">
            <a:avLst/>
          </a:prstGeom>
        </p:spPr>
      </p:pic>
    </p:spTree>
    <p:extLst>
      <p:ext uri="{BB962C8B-B14F-4D97-AF65-F5344CB8AC3E}">
        <p14:creationId xmlns:p14="http://schemas.microsoft.com/office/powerpoint/2010/main" val="94996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3" cstate="print"/>
          <a:stretch>
            <a:fillRect/>
          </a:stretch>
        </p:blipFill>
        <p:spPr>
          <a:xfrm>
            <a:off x="5148064" y="4437112"/>
            <a:ext cx="3744416" cy="2181842"/>
          </a:xfrm>
          <a:prstGeom prst="rect">
            <a:avLst/>
          </a:prstGeom>
        </p:spPr>
      </p:pic>
      <p:sp>
        <p:nvSpPr>
          <p:cNvPr id="7" name="Title 1">
            <a:extLst>
              <a:ext uri="{FF2B5EF4-FFF2-40B4-BE49-F238E27FC236}">
                <a16:creationId xmlns:a16="http://schemas.microsoft.com/office/drawing/2014/main" id="{703CEE95-E003-4DE7-C07F-47CE5FD577EF}"/>
              </a:ext>
            </a:extLst>
          </p:cNvPr>
          <p:cNvSpPr txBox="1">
            <a:spLocks/>
          </p:cNvSpPr>
          <p:nvPr/>
        </p:nvSpPr>
        <p:spPr>
          <a:xfrm>
            <a:off x="3059832" y="239046"/>
            <a:ext cx="5760640" cy="562074"/>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r>
              <a:rPr lang="en-US" dirty="0">
                <a:latin typeface="+mn-lt"/>
              </a:rPr>
              <a:t>FYSIOLOGIE: BLAUWE KEGELS </a:t>
            </a:r>
            <a:endParaRPr lang="nl-NL" dirty="0">
              <a:latin typeface="+mn-lt"/>
            </a:endParaRPr>
          </a:p>
        </p:txBody>
      </p:sp>
      <p:pic>
        <p:nvPicPr>
          <p:cNvPr id="6" name="Afbeelding 5" descr="Afbeelding met tekst, schermopname, Perceel, Lettertype&#10;&#10;Automatisch gegenereerde beschrijving">
            <a:extLst>
              <a:ext uri="{FF2B5EF4-FFF2-40B4-BE49-F238E27FC236}">
                <a16:creationId xmlns:a16="http://schemas.microsoft.com/office/drawing/2014/main" id="{9528CE20-B3F0-19C5-0AF9-F3B96525E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741" y="1284719"/>
            <a:ext cx="5468180" cy="2668794"/>
          </a:xfrm>
          <a:prstGeom prst="rect">
            <a:avLst/>
          </a:prstGeom>
        </p:spPr>
      </p:pic>
      <p:pic>
        <p:nvPicPr>
          <p:cNvPr id="3" name="Afbeelding 2">
            <a:extLst>
              <a:ext uri="{FF2B5EF4-FFF2-40B4-BE49-F238E27FC236}">
                <a16:creationId xmlns:a16="http://schemas.microsoft.com/office/drawing/2014/main" id="{24F11F3E-4FE7-0747-B3C0-943277E4923D}"/>
              </a:ext>
            </a:extLst>
          </p:cNvPr>
          <p:cNvPicPr>
            <a:picLocks noChangeAspect="1"/>
          </p:cNvPicPr>
          <p:nvPr/>
        </p:nvPicPr>
        <p:blipFill>
          <a:blip r:embed="rId5"/>
          <a:stretch>
            <a:fillRect/>
          </a:stretch>
        </p:blipFill>
        <p:spPr>
          <a:xfrm>
            <a:off x="467544" y="3104963"/>
            <a:ext cx="4176464" cy="3577837"/>
          </a:xfrm>
          <a:prstGeom prst="rect">
            <a:avLst/>
          </a:prstGeom>
        </p:spPr>
      </p:pic>
    </p:spTree>
    <p:extLst>
      <p:ext uri="{BB962C8B-B14F-4D97-AF65-F5344CB8AC3E}">
        <p14:creationId xmlns:p14="http://schemas.microsoft.com/office/powerpoint/2010/main" val="155007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p:txBody>
          <a:bodyPr>
            <a:noAutofit/>
          </a:bodyPr>
          <a:lstStyle/>
          <a:p>
            <a:r>
              <a:rPr lang="nl-NL" dirty="0"/>
              <a:t>REACTIETIJD REAGEREN</a:t>
            </a:r>
          </a:p>
        </p:txBody>
      </p:sp>
      <p:pic>
        <p:nvPicPr>
          <p:cNvPr id="2" name="Picture 0">
            <a:extLst>
              <a:ext uri="{FF2B5EF4-FFF2-40B4-BE49-F238E27FC236}">
                <a16:creationId xmlns:a16="http://schemas.microsoft.com/office/drawing/2014/main" id="{60694B81-A4C8-57C6-05C3-677FEE190996}"/>
              </a:ext>
            </a:extLst>
          </p:cNvPr>
          <p:cNvPicPr>
            <a:picLocks noChangeAspect="1"/>
          </p:cNvPicPr>
          <p:nvPr/>
        </p:nvPicPr>
        <p:blipFill>
          <a:blip r:embed="rId2" cstate="print"/>
          <a:stretch>
            <a:fillRect/>
          </a:stretch>
        </p:blipFill>
        <p:spPr>
          <a:xfrm>
            <a:off x="385192" y="1669087"/>
            <a:ext cx="7823728" cy="3848145"/>
          </a:xfrm>
          <a:prstGeom prst="rect">
            <a:avLst/>
          </a:prstGeom>
        </p:spPr>
      </p:pic>
      <p:sp>
        <p:nvSpPr>
          <p:cNvPr id="4" name="Tijdelijke aanduiding voor inhoud 2">
            <a:extLst>
              <a:ext uri="{FF2B5EF4-FFF2-40B4-BE49-F238E27FC236}">
                <a16:creationId xmlns:a16="http://schemas.microsoft.com/office/drawing/2014/main" id="{0D154526-1E51-5121-332A-16D375AC156E}"/>
              </a:ext>
            </a:extLst>
          </p:cNvPr>
          <p:cNvSpPr txBox="1">
            <a:spLocks/>
          </p:cNvSpPr>
          <p:nvPr/>
        </p:nvSpPr>
        <p:spPr>
          <a:xfrm>
            <a:off x="364907" y="5726321"/>
            <a:ext cx="7844013" cy="2339124"/>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Ongeveer 20 ms per 1000 K: 50 km p/u = 30 cm 100 km p/u = 60 cm</a:t>
            </a:r>
          </a:p>
          <a:p>
            <a:pPr marL="0" indent="0">
              <a:buNone/>
            </a:pPr>
            <a:r>
              <a:rPr lang="nl-NL" dirty="0">
                <a:solidFill>
                  <a:schemeClr val="bg1"/>
                </a:solidFill>
              </a:rPr>
              <a:t>Wat betekent dit voor oudere chauffeur?</a:t>
            </a:r>
          </a:p>
          <a:p>
            <a:pPr marL="0" indent="0">
              <a:buNone/>
            </a:pPr>
            <a:endParaRPr lang="nl-NL" dirty="0">
              <a:solidFill>
                <a:schemeClr val="bg1"/>
              </a:solidFill>
            </a:endParaRPr>
          </a:p>
        </p:txBody>
      </p:sp>
    </p:spTree>
    <p:extLst>
      <p:ext uri="{BB962C8B-B14F-4D97-AF65-F5344CB8AC3E}">
        <p14:creationId xmlns:p14="http://schemas.microsoft.com/office/powerpoint/2010/main" val="319119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p:txBody>
          <a:bodyPr>
            <a:noAutofit/>
          </a:bodyPr>
          <a:lstStyle/>
          <a:p>
            <a:r>
              <a:rPr lang="nl-NL" dirty="0"/>
              <a:t>REACTIETIJD HERKENNEN</a:t>
            </a:r>
          </a:p>
        </p:txBody>
      </p:sp>
      <p:sp>
        <p:nvSpPr>
          <p:cNvPr id="4" name="Tijdelijke aanduiding voor inhoud 2">
            <a:extLst>
              <a:ext uri="{FF2B5EF4-FFF2-40B4-BE49-F238E27FC236}">
                <a16:creationId xmlns:a16="http://schemas.microsoft.com/office/drawing/2014/main" id="{0D154526-1E51-5121-332A-16D375AC156E}"/>
              </a:ext>
            </a:extLst>
          </p:cNvPr>
          <p:cNvSpPr txBox="1">
            <a:spLocks/>
          </p:cNvSpPr>
          <p:nvPr/>
        </p:nvSpPr>
        <p:spPr>
          <a:xfrm>
            <a:off x="1224400" y="5992896"/>
            <a:ext cx="7844013" cy="562074"/>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Reactietijd  herkennen vooral afhankelijk van kleur object</a:t>
            </a:r>
          </a:p>
        </p:txBody>
      </p:sp>
      <p:pic>
        <p:nvPicPr>
          <p:cNvPr id="6" name="Picture 12">
            <a:extLst>
              <a:ext uri="{FF2B5EF4-FFF2-40B4-BE49-F238E27FC236}">
                <a16:creationId xmlns:a16="http://schemas.microsoft.com/office/drawing/2014/main" id="{9FCD4646-B418-52E2-1124-F452672F4F7D}"/>
              </a:ext>
            </a:extLst>
          </p:cNvPr>
          <p:cNvPicPr>
            <a:picLocks noChangeAspect="1"/>
          </p:cNvPicPr>
          <p:nvPr/>
        </p:nvPicPr>
        <p:blipFill>
          <a:blip r:embed="rId2" cstate="print"/>
          <a:stretch>
            <a:fillRect/>
          </a:stretch>
        </p:blipFill>
        <p:spPr>
          <a:xfrm>
            <a:off x="1228752" y="1628800"/>
            <a:ext cx="6686496" cy="4206090"/>
          </a:xfrm>
          <a:prstGeom prst="rect">
            <a:avLst/>
          </a:prstGeom>
        </p:spPr>
      </p:pic>
    </p:spTree>
    <p:extLst>
      <p:ext uri="{BB962C8B-B14F-4D97-AF65-F5344CB8AC3E}">
        <p14:creationId xmlns:p14="http://schemas.microsoft.com/office/powerpoint/2010/main" val="289044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5148064" y="4437112"/>
            <a:ext cx="3744416" cy="2181842"/>
          </a:xfrm>
          <a:prstGeom prst="rect">
            <a:avLst/>
          </a:prstGeom>
        </p:spPr>
      </p:pic>
      <p:sp>
        <p:nvSpPr>
          <p:cNvPr id="8" name="Tijdelijke aanduiding voor inhoud 2">
            <a:extLst>
              <a:ext uri="{FF2B5EF4-FFF2-40B4-BE49-F238E27FC236}">
                <a16:creationId xmlns:a16="http://schemas.microsoft.com/office/drawing/2014/main" id="{6FB431E0-D6B4-BF1E-333A-7DDCCAF6AF09}"/>
              </a:ext>
            </a:extLst>
          </p:cNvPr>
          <p:cNvSpPr txBox="1">
            <a:spLocks/>
          </p:cNvSpPr>
          <p:nvPr/>
        </p:nvSpPr>
        <p:spPr>
          <a:xfrm>
            <a:off x="365248" y="5528033"/>
            <a:ext cx="2825445" cy="1008112"/>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Er lijkt een relatie te zijn met blauwgevoelige kegel = 450 nm</a:t>
            </a:r>
          </a:p>
          <a:p>
            <a:pPr marL="0" indent="0">
              <a:buNone/>
            </a:pPr>
            <a:r>
              <a:rPr lang="nl-NL" dirty="0">
                <a:solidFill>
                  <a:schemeClr val="bg1"/>
                </a:solidFill>
              </a:rPr>
              <a:t>(Kooi e.a., 2005)</a:t>
            </a:r>
          </a:p>
        </p:txBody>
      </p:sp>
      <p:pic>
        <p:nvPicPr>
          <p:cNvPr id="9" name="Afbeelding 8">
            <a:extLst>
              <a:ext uri="{FF2B5EF4-FFF2-40B4-BE49-F238E27FC236}">
                <a16:creationId xmlns:a16="http://schemas.microsoft.com/office/drawing/2014/main" id="{D6F29F4F-85C6-E545-E9AD-95223716F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28800"/>
            <a:ext cx="5173349" cy="3899233"/>
          </a:xfrm>
          <a:prstGeom prst="rect">
            <a:avLst/>
          </a:prstGeom>
        </p:spPr>
      </p:pic>
      <p:sp>
        <p:nvSpPr>
          <p:cNvPr id="12" name="Title 1">
            <a:extLst>
              <a:ext uri="{FF2B5EF4-FFF2-40B4-BE49-F238E27FC236}">
                <a16:creationId xmlns:a16="http://schemas.microsoft.com/office/drawing/2014/main" id="{B79A4B5F-DEE9-2C65-D1D0-A95AA1D85501}"/>
              </a:ext>
            </a:extLst>
          </p:cNvPr>
          <p:cNvSpPr txBox="1">
            <a:spLocks/>
          </p:cNvSpPr>
          <p:nvPr/>
        </p:nvSpPr>
        <p:spPr>
          <a:xfrm>
            <a:off x="2123728" y="537879"/>
            <a:ext cx="6768752" cy="562074"/>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r>
              <a:rPr lang="en-US" dirty="0">
                <a:latin typeface="+mn-lt"/>
              </a:rPr>
              <a:t>FYSIOLOGIE: RELATIE GOLFLENGTE EN DISCOMFORT GLARE</a:t>
            </a:r>
            <a:endParaRPr lang="nl-NL" dirty="0">
              <a:latin typeface="+mn-lt"/>
            </a:endParaRPr>
          </a:p>
        </p:txBody>
      </p:sp>
    </p:spTree>
    <p:extLst>
      <p:ext uri="{BB962C8B-B14F-4D97-AF65-F5344CB8AC3E}">
        <p14:creationId xmlns:p14="http://schemas.microsoft.com/office/powerpoint/2010/main" val="347051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5148064" y="4365104"/>
            <a:ext cx="3744416" cy="2181842"/>
          </a:xfrm>
          <a:prstGeom prst="rect">
            <a:avLst/>
          </a:prstGeom>
        </p:spPr>
      </p:pic>
      <p:sp>
        <p:nvSpPr>
          <p:cNvPr id="12" name="Title 1">
            <a:extLst>
              <a:ext uri="{FF2B5EF4-FFF2-40B4-BE49-F238E27FC236}">
                <a16:creationId xmlns:a16="http://schemas.microsoft.com/office/drawing/2014/main" id="{B79A4B5F-DEE9-2C65-D1D0-A95AA1D85501}"/>
              </a:ext>
            </a:extLst>
          </p:cNvPr>
          <p:cNvSpPr txBox="1">
            <a:spLocks/>
          </p:cNvSpPr>
          <p:nvPr/>
        </p:nvSpPr>
        <p:spPr>
          <a:xfrm>
            <a:off x="2267744" y="537879"/>
            <a:ext cx="6624736" cy="562074"/>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r>
              <a:rPr lang="en-US" dirty="0">
                <a:latin typeface="+mn-lt"/>
              </a:rPr>
              <a:t>FYSIOLOGIE: RELATIE GOLFLENGTE EN DISCOMFORT GLARE</a:t>
            </a:r>
            <a:endParaRPr lang="nl-NL" dirty="0">
              <a:latin typeface="+mn-lt"/>
            </a:endParaRPr>
          </a:p>
        </p:txBody>
      </p:sp>
      <p:pic>
        <p:nvPicPr>
          <p:cNvPr id="2" name="Afbeelding 1">
            <a:extLst>
              <a:ext uri="{FF2B5EF4-FFF2-40B4-BE49-F238E27FC236}">
                <a16:creationId xmlns:a16="http://schemas.microsoft.com/office/drawing/2014/main" id="{3D4DD0DF-3B9A-32A5-8573-864B90BCA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48" y="1556792"/>
            <a:ext cx="6031087" cy="4464496"/>
          </a:xfrm>
          <a:prstGeom prst="rect">
            <a:avLst/>
          </a:prstGeom>
        </p:spPr>
      </p:pic>
      <p:sp>
        <p:nvSpPr>
          <p:cNvPr id="3" name="Tijdelijke aanduiding voor inhoud 2">
            <a:extLst>
              <a:ext uri="{FF2B5EF4-FFF2-40B4-BE49-F238E27FC236}">
                <a16:creationId xmlns:a16="http://schemas.microsoft.com/office/drawing/2014/main" id="{04BFEEB3-9CB0-E32C-CE08-C7C7EA263C8F}"/>
              </a:ext>
            </a:extLst>
          </p:cNvPr>
          <p:cNvSpPr txBox="1">
            <a:spLocks/>
          </p:cNvSpPr>
          <p:nvPr/>
        </p:nvSpPr>
        <p:spPr>
          <a:xfrm>
            <a:off x="6468625" y="1569142"/>
            <a:ext cx="2423855" cy="2339124"/>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Een stijging van kleurtemperatuur met 100 K vraagt om verlaging van lichtniveau met 4% voor gelijkblijvende discomfort </a:t>
            </a:r>
            <a:r>
              <a:rPr lang="nl-NL" dirty="0" err="1">
                <a:solidFill>
                  <a:schemeClr val="bg1"/>
                </a:solidFill>
              </a:rPr>
              <a:t>glare</a:t>
            </a:r>
            <a:endParaRPr lang="nl-NL" dirty="0">
              <a:solidFill>
                <a:schemeClr val="bg1"/>
              </a:solidFill>
            </a:endParaRPr>
          </a:p>
          <a:p>
            <a:pPr marL="0" indent="0">
              <a:buNone/>
            </a:pPr>
            <a:endParaRPr lang="nl-NL" dirty="0">
              <a:solidFill>
                <a:schemeClr val="bg1"/>
              </a:solidFill>
            </a:endParaRPr>
          </a:p>
          <a:p>
            <a:pPr marL="0" indent="0">
              <a:buNone/>
            </a:pPr>
            <a:r>
              <a:rPr lang="nl-NL" dirty="0">
                <a:solidFill>
                  <a:schemeClr val="bg1"/>
                </a:solidFill>
              </a:rPr>
              <a:t>(Alferdinck, 2000)</a:t>
            </a:r>
          </a:p>
        </p:txBody>
      </p:sp>
    </p:spTree>
    <p:extLst>
      <p:ext uri="{BB962C8B-B14F-4D97-AF65-F5344CB8AC3E}">
        <p14:creationId xmlns:p14="http://schemas.microsoft.com/office/powerpoint/2010/main" val="223082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3491880" y="346646"/>
            <a:ext cx="5400600" cy="562074"/>
          </a:xfrm>
        </p:spPr>
        <p:txBody>
          <a:bodyPr>
            <a:normAutofit fontScale="90000"/>
          </a:bodyPr>
          <a:lstStyle/>
          <a:p>
            <a:pPr algn="r"/>
            <a:r>
              <a:rPr lang="nl-NL" sz="2800" dirty="0"/>
              <a:t>SKYGLOW VS LICHTVERVUILING</a:t>
            </a:r>
          </a:p>
        </p:txBody>
      </p:sp>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3" cstate="print"/>
          <a:stretch>
            <a:fillRect/>
          </a:stretch>
        </p:blipFill>
        <p:spPr>
          <a:xfrm>
            <a:off x="5080149" y="4581128"/>
            <a:ext cx="3744416" cy="2181842"/>
          </a:xfrm>
          <a:prstGeom prst="rect">
            <a:avLst/>
          </a:prstGeom>
        </p:spPr>
      </p:pic>
      <p:pic>
        <p:nvPicPr>
          <p:cNvPr id="3" name="Picture 8">
            <a:extLst>
              <a:ext uri="{FF2B5EF4-FFF2-40B4-BE49-F238E27FC236}">
                <a16:creationId xmlns:a16="http://schemas.microsoft.com/office/drawing/2014/main" id="{3CC8F13C-5C30-CE72-5079-4F4A2FBFA6CD}"/>
              </a:ext>
            </a:extLst>
          </p:cNvPr>
          <p:cNvPicPr>
            <a:picLocks noChangeAspect="1"/>
          </p:cNvPicPr>
          <p:nvPr/>
        </p:nvPicPr>
        <p:blipFill>
          <a:blip r:embed="rId4" cstate="print"/>
          <a:stretch>
            <a:fillRect/>
          </a:stretch>
        </p:blipFill>
        <p:spPr>
          <a:xfrm>
            <a:off x="356166" y="1422808"/>
            <a:ext cx="8562066" cy="4814504"/>
          </a:xfrm>
          <a:prstGeom prst="rect">
            <a:avLst/>
          </a:prstGeom>
        </p:spPr>
      </p:pic>
      <p:sp>
        <p:nvSpPr>
          <p:cNvPr id="7" name="Tijdelijke aanduiding voor inhoud 2">
            <a:extLst>
              <a:ext uri="{FF2B5EF4-FFF2-40B4-BE49-F238E27FC236}">
                <a16:creationId xmlns:a16="http://schemas.microsoft.com/office/drawing/2014/main" id="{AE4232F3-7E77-3880-EB4C-08E3D22C2DFF}"/>
              </a:ext>
            </a:extLst>
          </p:cNvPr>
          <p:cNvSpPr txBox="1">
            <a:spLocks/>
          </p:cNvSpPr>
          <p:nvPr/>
        </p:nvSpPr>
        <p:spPr>
          <a:xfrm>
            <a:off x="356166" y="6258914"/>
            <a:ext cx="2825445" cy="504056"/>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err="1">
                <a:solidFill>
                  <a:schemeClr val="bg1"/>
                </a:solidFill>
              </a:rPr>
              <a:t>Luginbuhl</a:t>
            </a:r>
            <a:r>
              <a:rPr lang="nl-NL" dirty="0">
                <a:solidFill>
                  <a:schemeClr val="bg1"/>
                </a:solidFill>
              </a:rPr>
              <a:t> 2013</a:t>
            </a:r>
          </a:p>
        </p:txBody>
      </p:sp>
    </p:spTree>
    <p:extLst>
      <p:ext uri="{BB962C8B-B14F-4D97-AF65-F5344CB8AC3E}">
        <p14:creationId xmlns:p14="http://schemas.microsoft.com/office/powerpoint/2010/main" val="348360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a:xfrm>
            <a:off x="2339752" y="343734"/>
            <a:ext cx="6017840" cy="564986"/>
          </a:xfrm>
        </p:spPr>
        <p:txBody>
          <a:bodyPr>
            <a:noAutofit/>
          </a:bodyPr>
          <a:lstStyle/>
          <a:p>
            <a:r>
              <a:rPr lang="nl-NL" dirty="0"/>
              <a:t>WAARNEMING DIEREN -MENS </a:t>
            </a:r>
          </a:p>
        </p:txBody>
      </p:sp>
      <p:pic>
        <p:nvPicPr>
          <p:cNvPr id="2" name="Picture 18">
            <a:extLst>
              <a:ext uri="{FF2B5EF4-FFF2-40B4-BE49-F238E27FC236}">
                <a16:creationId xmlns:a16="http://schemas.microsoft.com/office/drawing/2014/main" id="{CFDE69A5-49EC-EFBB-78B8-A9DC0563C2EA}"/>
              </a:ext>
            </a:extLst>
          </p:cNvPr>
          <p:cNvPicPr>
            <a:picLocks noChangeAspect="1"/>
          </p:cNvPicPr>
          <p:nvPr/>
        </p:nvPicPr>
        <p:blipFill>
          <a:blip r:embed="rId2" cstate="print"/>
          <a:stretch>
            <a:fillRect/>
          </a:stretch>
        </p:blipFill>
        <p:spPr>
          <a:xfrm>
            <a:off x="786408" y="1502182"/>
            <a:ext cx="7571184" cy="5036004"/>
          </a:xfrm>
          <a:prstGeom prst="rect">
            <a:avLst/>
          </a:prstGeom>
        </p:spPr>
      </p:pic>
      <p:sp>
        <p:nvSpPr>
          <p:cNvPr id="4" name="Tijdelijke aanduiding voor inhoud 2">
            <a:extLst>
              <a:ext uri="{FF2B5EF4-FFF2-40B4-BE49-F238E27FC236}">
                <a16:creationId xmlns:a16="http://schemas.microsoft.com/office/drawing/2014/main" id="{93E8F82C-75FD-8D02-F764-341EAF1BE5AB}"/>
              </a:ext>
            </a:extLst>
          </p:cNvPr>
          <p:cNvSpPr txBox="1">
            <a:spLocks/>
          </p:cNvSpPr>
          <p:nvPr/>
        </p:nvSpPr>
        <p:spPr>
          <a:xfrm>
            <a:off x="7145478" y="6514266"/>
            <a:ext cx="2825445" cy="1008112"/>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err="1">
                <a:solidFill>
                  <a:schemeClr val="bg1"/>
                </a:solidFill>
              </a:rPr>
              <a:t>Campos</a:t>
            </a:r>
            <a:r>
              <a:rPr lang="nl-NL" dirty="0">
                <a:solidFill>
                  <a:schemeClr val="bg1"/>
                </a:solidFill>
              </a:rPr>
              <a:t> 2017</a:t>
            </a:r>
          </a:p>
        </p:txBody>
      </p:sp>
    </p:spTree>
    <p:extLst>
      <p:ext uri="{BB962C8B-B14F-4D97-AF65-F5344CB8AC3E}">
        <p14:creationId xmlns:p14="http://schemas.microsoft.com/office/powerpoint/2010/main" val="187399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p:txBody>
          <a:bodyPr>
            <a:noAutofit/>
          </a:bodyPr>
          <a:lstStyle/>
          <a:p>
            <a:r>
              <a:rPr lang="nl-NL" dirty="0"/>
              <a:t>IMPACT NACHTVLINDERS</a:t>
            </a:r>
          </a:p>
        </p:txBody>
      </p:sp>
      <p:pic>
        <p:nvPicPr>
          <p:cNvPr id="4" name="Afbeelding 3" descr="Afbeelding met tekst, ontwerp, illustratie&#10;&#10;Automatisch gegenereerde beschrijving">
            <a:extLst>
              <a:ext uri="{FF2B5EF4-FFF2-40B4-BE49-F238E27FC236}">
                <a16:creationId xmlns:a16="http://schemas.microsoft.com/office/drawing/2014/main" id="{E885D216-1FA8-7701-C387-BE7186472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 y="1772816"/>
            <a:ext cx="7858125" cy="4533900"/>
          </a:xfrm>
          <a:prstGeom prst="rect">
            <a:avLst/>
          </a:prstGeom>
        </p:spPr>
      </p:pic>
    </p:spTree>
    <p:extLst>
      <p:ext uri="{BB962C8B-B14F-4D97-AF65-F5344CB8AC3E}">
        <p14:creationId xmlns:p14="http://schemas.microsoft.com/office/powerpoint/2010/main" val="90599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a:xfrm>
            <a:off x="2915816" y="480419"/>
            <a:ext cx="5987008" cy="562074"/>
          </a:xfrm>
        </p:spPr>
        <p:txBody>
          <a:bodyPr>
            <a:noAutofit/>
          </a:bodyPr>
          <a:lstStyle/>
          <a:p>
            <a:r>
              <a:rPr lang="nl-NL" dirty="0"/>
              <a:t>RELATIE KLEURTEMPERATUUR EN BLAUW AANDEEL</a:t>
            </a:r>
          </a:p>
        </p:txBody>
      </p:sp>
      <p:pic>
        <p:nvPicPr>
          <p:cNvPr id="4" name="Picture 4">
            <a:extLst>
              <a:ext uri="{FF2B5EF4-FFF2-40B4-BE49-F238E27FC236}">
                <a16:creationId xmlns:a16="http://schemas.microsoft.com/office/drawing/2014/main" id="{74E4CF24-9C77-03C3-3926-EFBD538780CA}"/>
              </a:ext>
            </a:extLst>
          </p:cNvPr>
          <p:cNvPicPr>
            <a:picLocks noChangeAspect="1"/>
          </p:cNvPicPr>
          <p:nvPr/>
        </p:nvPicPr>
        <p:blipFill>
          <a:blip r:embed="rId2" cstate="print"/>
          <a:stretch>
            <a:fillRect/>
          </a:stretch>
        </p:blipFill>
        <p:spPr>
          <a:xfrm>
            <a:off x="385192" y="1647497"/>
            <a:ext cx="7747182" cy="4733831"/>
          </a:xfrm>
          <a:prstGeom prst="rect">
            <a:avLst/>
          </a:prstGeom>
        </p:spPr>
      </p:pic>
      <p:sp>
        <p:nvSpPr>
          <p:cNvPr id="6" name="Tijdelijke aanduiding voor inhoud 2">
            <a:extLst>
              <a:ext uri="{FF2B5EF4-FFF2-40B4-BE49-F238E27FC236}">
                <a16:creationId xmlns:a16="http://schemas.microsoft.com/office/drawing/2014/main" id="{ABBB59ED-9683-2C54-3BDD-F717ACE81B8B}"/>
              </a:ext>
            </a:extLst>
          </p:cNvPr>
          <p:cNvSpPr txBox="1">
            <a:spLocks/>
          </p:cNvSpPr>
          <p:nvPr/>
        </p:nvSpPr>
        <p:spPr>
          <a:xfrm>
            <a:off x="7145478" y="6514266"/>
            <a:ext cx="2825445" cy="1008112"/>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EU 2019</a:t>
            </a:r>
          </a:p>
        </p:txBody>
      </p:sp>
    </p:spTree>
    <p:extLst>
      <p:ext uri="{BB962C8B-B14F-4D97-AF65-F5344CB8AC3E}">
        <p14:creationId xmlns:p14="http://schemas.microsoft.com/office/powerpoint/2010/main" val="21906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15816" y="527078"/>
            <a:ext cx="6059016" cy="562074"/>
          </a:xfrm>
        </p:spPr>
        <p:txBody>
          <a:bodyPr>
            <a:normAutofit fontScale="90000"/>
          </a:bodyPr>
          <a:lstStyle/>
          <a:p>
            <a:pPr algn="r"/>
            <a:r>
              <a:rPr lang="nl-NL" sz="2800" dirty="0"/>
              <a:t>RICHTLIJN LICHTHINDER 2020 NSVV…..2025</a:t>
            </a:r>
          </a:p>
        </p:txBody>
      </p:sp>
      <p:pic>
        <p:nvPicPr>
          <p:cNvPr id="7" name="Picture 6" descr="luxlab_ill-1.png"/>
          <p:cNvPicPr>
            <a:picLocks noChangeAspect="1"/>
          </p:cNvPicPr>
          <p:nvPr/>
        </p:nvPicPr>
        <p:blipFill>
          <a:blip r:embed="rId2" cstate="print"/>
          <a:stretch>
            <a:fillRect/>
          </a:stretch>
        </p:blipFill>
        <p:spPr>
          <a:xfrm>
            <a:off x="4726359" y="1565169"/>
            <a:ext cx="3744416" cy="2181842"/>
          </a:xfrm>
          <a:prstGeom prst="rect">
            <a:avLst/>
          </a:prstGeom>
        </p:spPr>
      </p:pic>
      <p:pic>
        <p:nvPicPr>
          <p:cNvPr id="5128" name="Picture 8" descr="Solar Magazine - NSVV presenteert vernieuwde richtlijn Lichthinder">
            <a:extLst>
              <a:ext uri="{FF2B5EF4-FFF2-40B4-BE49-F238E27FC236}">
                <a16:creationId xmlns:a16="http://schemas.microsoft.com/office/drawing/2014/main" id="{1DAFFEFC-60C4-B87A-9F22-870971439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464702"/>
            <a:ext cx="5472609" cy="260138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erformance in Lighting - architectenweb.nl">
            <a:extLst>
              <a:ext uri="{FF2B5EF4-FFF2-40B4-BE49-F238E27FC236}">
                <a16:creationId xmlns:a16="http://schemas.microsoft.com/office/drawing/2014/main" id="{6201AFFA-9935-914D-7673-DB47609AF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995" y="4241036"/>
            <a:ext cx="4191524" cy="235631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ultifunctioneel portiek en/of galerij armatuur | LED armaturen | YellowBee">
            <a:extLst>
              <a:ext uri="{FF2B5EF4-FFF2-40B4-BE49-F238E27FC236}">
                <a16:creationId xmlns:a16="http://schemas.microsoft.com/office/drawing/2014/main" id="{33755EEA-BC1B-A4A3-F1E6-A1B1A52627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2708920"/>
            <a:ext cx="29154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05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uxlab_ill-1.png">
            <a:extLst>
              <a:ext uri="{FF2B5EF4-FFF2-40B4-BE49-F238E27FC236}">
                <a16:creationId xmlns:a16="http://schemas.microsoft.com/office/drawing/2014/main" id="{ED8B50F0-F8A8-2D38-8DB0-2C5DD8EB45E9}"/>
              </a:ext>
            </a:extLst>
          </p:cNvPr>
          <p:cNvPicPr>
            <a:picLocks noChangeAspect="1"/>
          </p:cNvPicPr>
          <p:nvPr/>
        </p:nvPicPr>
        <p:blipFill>
          <a:blip r:embed="rId2" cstate="print"/>
          <a:stretch>
            <a:fillRect/>
          </a:stretch>
        </p:blipFill>
        <p:spPr>
          <a:xfrm>
            <a:off x="467544" y="887118"/>
            <a:ext cx="3744416" cy="2181842"/>
          </a:xfrm>
          <a:prstGeom prst="rect">
            <a:avLst/>
          </a:prstGeom>
        </p:spPr>
      </p:pic>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4139952" y="346646"/>
            <a:ext cx="4752528" cy="562074"/>
          </a:xfrm>
        </p:spPr>
        <p:txBody>
          <a:bodyPr>
            <a:normAutofit/>
          </a:bodyPr>
          <a:lstStyle/>
          <a:p>
            <a:pPr algn="r"/>
            <a:r>
              <a:rPr lang="nl-NL" sz="2800" dirty="0">
                <a:solidFill>
                  <a:srgbClr val="E8EAED"/>
                </a:solidFill>
                <a:latin typeface="Google Sans"/>
              </a:rPr>
              <a:t>VERWACHT RENDEMENT</a:t>
            </a:r>
            <a:endParaRPr lang="nl-NL" sz="2800" dirty="0"/>
          </a:p>
        </p:txBody>
      </p:sp>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4788024" y="4392932"/>
            <a:ext cx="3744416" cy="2181842"/>
          </a:xfrm>
          <a:prstGeom prst="rect">
            <a:avLst/>
          </a:prstGeom>
        </p:spPr>
      </p:pic>
      <p:pic>
        <p:nvPicPr>
          <p:cNvPr id="3" name="Picture 26">
            <a:extLst>
              <a:ext uri="{FF2B5EF4-FFF2-40B4-BE49-F238E27FC236}">
                <a16:creationId xmlns:a16="http://schemas.microsoft.com/office/drawing/2014/main" id="{D143351A-F0D9-07BF-7426-9EC4F01A3495}"/>
              </a:ext>
            </a:extLst>
          </p:cNvPr>
          <p:cNvPicPr>
            <a:picLocks noChangeAspect="1"/>
          </p:cNvPicPr>
          <p:nvPr/>
        </p:nvPicPr>
        <p:blipFill>
          <a:blip r:embed="rId3" cstate="print"/>
          <a:stretch>
            <a:fillRect/>
          </a:stretch>
        </p:blipFill>
        <p:spPr>
          <a:xfrm>
            <a:off x="340536" y="2103180"/>
            <a:ext cx="8335920" cy="3477370"/>
          </a:xfrm>
          <a:prstGeom prst="rect">
            <a:avLst/>
          </a:prstGeom>
        </p:spPr>
      </p:pic>
      <p:sp>
        <p:nvSpPr>
          <p:cNvPr id="5" name="Tijdelijke aanduiding voor inhoud 2">
            <a:extLst>
              <a:ext uri="{FF2B5EF4-FFF2-40B4-BE49-F238E27FC236}">
                <a16:creationId xmlns:a16="http://schemas.microsoft.com/office/drawing/2014/main" id="{651C6F96-8237-8511-FE78-1B32ECFC834E}"/>
              </a:ext>
            </a:extLst>
          </p:cNvPr>
          <p:cNvSpPr txBox="1">
            <a:spLocks/>
          </p:cNvSpPr>
          <p:nvPr/>
        </p:nvSpPr>
        <p:spPr>
          <a:xfrm>
            <a:off x="340536" y="5733255"/>
            <a:ext cx="8383030" cy="648073"/>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Rendement van PC-leds komt steeds dichter bij elkaar</a:t>
            </a:r>
          </a:p>
        </p:txBody>
      </p:sp>
    </p:spTree>
    <p:extLst>
      <p:ext uri="{BB962C8B-B14F-4D97-AF65-F5344CB8AC3E}">
        <p14:creationId xmlns:p14="http://schemas.microsoft.com/office/powerpoint/2010/main" val="194658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uxlab_ill-1.png">
            <a:extLst>
              <a:ext uri="{FF2B5EF4-FFF2-40B4-BE49-F238E27FC236}">
                <a16:creationId xmlns:a16="http://schemas.microsoft.com/office/drawing/2014/main" id="{C8FBBFA3-4411-0FFB-3E87-A623EE2CE731}"/>
              </a:ext>
            </a:extLst>
          </p:cNvPr>
          <p:cNvPicPr>
            <a:picLocks noChangeAspect="1"/>
          </p:cNvPicPr>
          <p:nvPr/>
        </p:nvPicPr>
        <p:blipFill>
          <a:blip r:embed="rId2" cstate="print"/>
          <a:stretch>
            <a:fillRect/>
          </a:stretch>
        </p:blipFill>
        <p:spPr>
          <a:xfrm>
            <a:off x="4860032" y="4075234"/>
            <a:ext cx="3744416" cy="2181842"/>
          </a:xfrm>
          <a:prstGeom prst="rect">
            <a:avLst/>
          </a:prstGeom>
        </p:spPr>
      </p:pic>
      <p:pic>
        <p:nvPicPr>
          <p:cNvPr id="3" name="Afbeelding 2">
            <a:extLst>
              <a:ext uri="{FF2B5EF4-FFF2-40B4-BE49-F238E27FC236}">
                <a16:creationId xmlns:a16="http://schemas.microsoft.com/office/drawing/2014/main" id="{25537D70-402C-3EC5-6576-CC54DD450D0E}"/>
              </a:ext>
            </a:extLst>
          </p:cNvPr>
          <p:cNvPicPr>
            <a:picLocks noChangeAspect="1"/>
          </p:cNvPicPr>
          <p:nvPr/>
        </p:nvPicPr>
        <p:blipFill>
          <a:blip r:embed="rId3"/>
          <a:stretch>
            <a:fillRect/>
          </a:stretch>
        </p:blipFill>
        <p:spPr>
          <a:xfrm>
            <a:off x="378638" y="1556792"/>
            <a:ext cx="8386724" cy="2961291"/>
          </a:xfrm>
          <a:prstGeom prst="rect">
            <a:avLst/>
          </a:prstGeom>
        </p:spPr>
      </p:pic>
      <p:sp>
        <p:nvSpPr>
          <p:cNvPr id="6" name="Title 1">
            <a:extLst>
              <a:ext uri="{FF2B5EF4-FFF2-40B4-BE49-F238E27FC236}">
                <a16:creationId xmlns:a16="http://schemas.microsoft.com/office/drawing/2014/main" id="{18F2DD56-1DD0-1608-4E13-C1D7E5EA4152}"/>
              </a:ext>
            </a:extLst>
          </p:cNvPr>
          <p:cNvSpPr>
            <a:spLocks noGrp="1"/>
          </p:cNvSpPr>
          <p:nvPr>
            <p:ph type="title"/>
          </p:nvPr>
        </p:nvSpPr>
        <p:spPr>
          <a:xfrm>
            <a:off x="4427984" y="346646"/>
            <a:ext cx="4464496" cy="562074"/>
          </a:xfrm>
        </p:spPr>
        <p:txBody>
          <a:bodyPr>
            <a:normAutofit/>
          </a:bodyPr>
          <a:lstStyle/>
          <a:p>
            <a:pPr algn="r"/>
            <a:r>
              <a:rPr lang="nl-NL" sz="2800" dirty="0"/>
              <a:t>ZONERING </a:t>
            </a:r>
          </a:p>
        </p:txBody>
      </p:sp>
    </p:spTree>
    <p:extLst>
      <p:ext uri="{BB962C8B-B14F-4D97-AF65-F5344CB8AC3E}">
        <p14:creationId xmlns:p14="http://schemas.microsoft.com/office/powerpoint/2010/main" val="244134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90298-B411-618E-74CE-1BC304EF4703}"/>
            </a:ext>
          </a:extLst>
        </p:cNvPr>
        <p:cNvGrpSpPr/>
        <p:nvPr/>
      </p:nvGrpSpPr>
      <p:grpSpPr>
        <a:xfrm>
          <a:off x="0" y="0"/>
          <a:ext cx="0" cy="0"/>
          <a:chOff x="0" y="0"/>
          <a:chExt cx="0" cy="0"/>
        </a:xfrm>
      </p:grpSpPr>
      <p:pic>
        <p:nvPicPr>
          <p:cNvPr id="4" name="Picture 6" descr="luxlab_ill-1.png">
            <a:extLst>
              <a:ext uri="{FF2B5EF4-FFF2-40B4-BE49-F238E27FC236}">
                <a16:creationId xmlns:a16="http://schemas.microsoft.com/office/drawing/2014/main" id="{3DDDCF5F-DEC6-1515-E542-4A87CBFC5238}"/>
              </a:ext>
            </a:extLst>
          </p:cNvPr>
          <p:cNvPicPr>
            <a:picLocks noChangeAspect="1"/>
          </p:cNvPicPr>
          <p:nvPr/>
        </p:nvPicPr>
        <p:blipFill>
          <a:blip r:embed="rId2" cstate="print"/>
          <a:stretch>
            <a:fillRect/>
          </a:stretch>
        </p:blipFill>
        <p:spPr>
          <a:xfrm>
            <a:off x="1259632" y="546964"/>
            <a:ext cx="3744416" cy="2181842"/>
          </a:xfrm>
          <a:prstGeom prst="rect">
            <a:avLst/>
          </a:prstGeom>
        </p:spPr>
      </p:pic>
      <p:pic>
        <p:nvPicPr>
          <p:cNvPr id="3" name="Picture 6" descr="luxlab_ill-1.png">
            <a:extLst>
              <a:ext uri="{FF2B5EF4-FFF2-40B4-BE49-F238E27FC236}">
                <a16:creationId xmlns:a16="http://schemas.microsoft.com/office/drawing/2014/main" id="{F04A4387-1FC5-5DB9-1FC2-15740EDA4B98}"/>
              </a:ext>
            </a:extLst>
          </p:cNvPr>
          <p:cNvPicPr>
            <a:picLocks noChangeAspect="1"/>
          </p:cNvPicPr>
          <p:nvPr/>
        </p:nvPicPr>
        <p:blipFill>
          <a:blip r:embed="rId2" cstate="print"/>
          <a:stretch>
            <a:fillRect/>
          </a:stretch>
        </p:blipFill>
        <p:spPr>
          <a:xfrm>
            <a:off x="675253" y="4077072"/>
            <a:ext cx="3744416" cy="2181842"/>
          </a:xfrm>
          <a:prstGeom prst="rect">
            <a:avLst/>
          </a:prstGeom>
        </p:spPr>
      </p:pic>
      <p:pic>
        <p:nvPicPr>
          <p:cNvPr id="5" name="Afbeelding 4">
            <a:extLst>
              <a:ext uri="{FF2B5EF4-FFF2-40B4-BE49-F238E27FC236}">
                <a16:creationId xmlns:a16="http://schemas.microsoft.com/office/drawing/2014/main" id="{B1B8E007-3CB6-F7A8-327C-572C51D17537}"/>
              </a:ext>
            </a:extLst>
          </p:cNvPr>
          <p:cNvPicPr>
            <a:picLocks noChangeAspect="1"/>
          </p:cNvPicPr>
          <p:nvPr/>
        </p:nvPicPr>
        <p:blipFill>
          <a:blip r:embed="rId3"/>
          <a:stretch>
            <a:fillRect/>
          </a:stretch>
        </p:blipFill>
        <p:spPr>
          <a:xfrm>
            <a:off x="1931334" y="918960"/>
            <a:ext cx="6521291" cy="2182061"/>
          </a:xfrm>
          <a:prstGeom prst="rect">
            <a:avLst/>
          </a:prstGeom>
        </p:spPr>
      </p:pic>
      <p:sp>
        <p:nvSpPr>
          <p:cNvPr id="2" name="Title 1">
            <a:extLst>
              <a:ext uri="{FF2B5EF4-FFF2-40B4-BE49-F238E27FC236}">
                <a16:creationId xmlns:a16="http://schemas.microsoft.com/office/drawing/2014/main" id="{4A02DBF0-0D61-98D9-CDC0-062AD73E9F2F}"/>
              </a:ext>
            </a:extLst>
          </p:cNvPr>
          <p:cNvSpPr>
            <a:spLocks noGrp="1"/>
          </p:cNvSpPr>
          <p:nvPr>
            <p:ph type="title"/>
          </p:nvPr>
        </p:nvSpPr>
        <p:spPr>
          <a:xfrm>
            <a:off x="4427984" y="346646"/>
            <a:ext cx="4464496" cy="562074"/>
          </a:xfrm>
        </p:spPr>
        <p:txBody>
          <a:bodyPr>
            <a:normAutofit/>
          </a:bodyPr>
          <a:lstStyle/>
          <a:p>
            <a:pPr algn="r"/>
            <a:r>
              <a:rPr lang="nl-NL" sz="2800" dirty="0"/>
              <a:t>HUIDIGE TABELLEN</a:t>
            </a:r>
          </a:p>
        </p:txBody>
      </p:sp>
      <p:pic>
        <p:nvPicPr>
          <p:cNvPr id="6" name="Afbeelding 5">
            <a:extLst>
              <a:ext uri="{FF2B5EF4-FFF2-40B4-BE49-F238E27FC236}">
                <a16:creationId xmlns:a16="http://schemas.microsoft.com/office/drawing/2014/main" id="{124F85A8-301A-FC8C-F6F1-F5B976C47E68}"/>
              </a:ext>
            </a:extLst>
          </p:cNvPr>
          <p:cNvPicPr>
            <a:picLocks noChangeAspect="1"/>
          </p:cNvPicPr>
          <p:nvPr/>
        </p:nvPicPr>
        <p:blipFill>
          <a:blip r:embed="rId4"/>
          <a:stretch>
            <a:fillRect/>
          </a:stretch>
        </p:blipFill>
        <p:spPr>
          <a:xfrm>
            <a:off x="1928801" y="3178228"/>
            <a:ext cx="6840760" cy="3333126"/>
          </a:xfrm>
          <a:prstGeom prst="rect">
            <a:avLst/>
          </a:prstGeom>
        </p:spPr>
      </p:pic>
    </p:spTree>
    <p:extLst>
      <p:ext uri="{BB962C8B-B14F-4D97-AF65-F5344CB8AC3E}">
        <p14:creationId xmlns:p14="http://schemas.microsoft.com/office/powerpoint/2010/main" val="344035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69FE-37DC-42CF-0850-B841266AC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E8226-920D-54C3-6516-2388C295557B}"/>
              </a:ext>
            </a:extLst>
          </p:cNvPr>
          <p:cNvSpPr>
            <a:spLocks noGrp="1"/>
          </p:cNvSpPr>
          <p:nvPr>
            <p:ph type="title"/>
          </p:nvPr>
        </p:nvSpPr>
        <p:spPr>
          <a:xfrm>
            <a:off x="2195736" y="346646"/>
            <a:ext cx="6696744" cy="562074"/>
          </a:xfrm>
        </p:spPr>
        <p:txBody>
          <a:bodyPr>
            <a:normAutofit fontScale="90000"/>
          </a:bodyPr>
          <a:lstStyle/>
          <a:p>
            <a:pPr algn="r"/>
            <a:r>
              <a:rPr lang="nl-NL" dirty="0"/>
              <a:t>CONCEPT TABEL KLEURTEMPERATUUR 2025</a:t>
            </a:r>
            <a:endParaRPr lang="nl-NL" sz="2800" dirty="0"/>
          </a:p>
        </p:txBody>
      </p:sp>
      <p:pic>
        <p:nvPicPr>
          <p:cNvPr id="20" name="Afbeelding 19">
            <a:extLst>
              <a:ext uri="{FF2B5EF4-FFF2-40B4-BE49-F238E27FC236}">
                <a16:creationId xmlns:a16="http://schemas.microsoft.com/office/drawing/2014/main" id="{8F2C7B78-C992-D36A-0791-86EACC192925}"/>
              </a:ext>
            </a:extLst>
          </p:cNvPr>
          <p:cNvPicPr>
            <a:picLocks noChangeAspect="1"/>
          </p:cNvPicPr>
          <p:nvPr/>
        </p:nvPicPr>
        <p:blipFill>
          <a:blip r:embed="rId2"/>
          <a:stretch>
            <a:fillRect/>
          </a:stretch>
        </p:blipFill>
        <p:spPr>
          <a:xfrm>
            <a:off x="359531" y="1628800"/>
            <a:ext cx="8424937" cy="3240360"/>
          </a:xfrm>
          <a:prstGeom prst="rect">
            <a:avLst/>
          </a:prstGeom>
        </p:spPr>
      </p:pic>
      <p:pic>
        <p:nvPicPr>
          <p:cNvPr id="3" name="Picture 6" descr="luxlab_ill-1.png">
            <a:extLst>
              <a:ext uri="{FF2B5EF4-FFF2-40B4-BE49-F238E27FC236}">
                <a16:creationId xmlns:a16="http://schemas.microsoft.com/office/drawing/2014/main" id="{DC6BEFDA-77AE-37C5-DF87-DFC1F9852B05}"/>
              </a:ext>
            </a:extLst>
          </p:cNvPr>
          <p:cNvPicPr>
            <a:picLocks noChangeAspect="1"/>
          </p:cNvPicPr>
          <p:nvPr/>
        </p:nvPicPr>
        <p:blipFill>
          <a:blip r:embed="rId3" cstate="print"/>
          <a:stretch>
            <a:fillRect/>
          </a:stretch>
        </p:blipFill>
        <p:spPr>
          <a:xfrm>
            <a:off x="4562892" y="3861048"/>
            <a:ext cx="3744416" cy="2181842"/>
          </a:xfrm>
          <a:prstGeom prst="rect">
            <a:avLst/>
          </a:prstGeom>
        </p:spPr>
      </p:pic>
    </p:spTree>
    <p:extLst>
      <p:ext uri="{BB962C8B-B14F-4D97-AF65-F5344CB8AC3E}">
        <p14:creationId xmlns:p14="http://schemas.microsoft.com/office/powerpoint/2010/main" val="318265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149080"/>
            <a:ext cx="7776864" cy="2304256"/>
          </a:xfrm>
        </p:spPr>
        <p:txBody>
          <a:bodyPr>
            <a:normAutofit fontScale="90000"/>
          </a:bodyPr>
          <a:lstStyle/>
          <a:p>
            <a:pPr algn="ctr"/>
            <a:r>
              <a:rPr lang="en-US" sz="6000" dirty="0" err="1"/>
              <a:t>Kleurtemperatuur</a:t>
            </a:r>
            <a:r>
              <a:rPr lang="en-US" sz="6000" dirty="0"/>
              <a:t> is </a:t>
            </a:r>
            <a:r>
              <a:rPr lang="en-US" sz="6000" dirty="0" err="1"/>
              <a:t>één</a:t>
            </a:r>
            <a:r>
              <a:rPr lang="en-US" sz="6000" dirty="0"/>
              <a:t> </a:t>
            </a:r>
            <a:r>
              <a:rPr lang="en-US" sz="6000" dirty="0" err="1"/>
              <a:t>middel</a:t>
            </a:r>
            <a:r>
              <a:rPr lang="en-US" sz="6000" dirty="0"/>
              <a:t> </a:t>
            </a:r>
            <a:r>
              <a:rPr lang="en-US" sz="6000"/>
              <a:t>in lighting toolbox!</a:t>
            </a:r>
            <a:endParaRPr lang="nl-NL" sz="6000" dirty="0"/>
          </a:p>
        </p:txBody>
      </p:sp>
    </p:spTree>
    <p:extLst>
      <p:ext uri="{BB962C8B-B14F-4D97-AF65-F5344CB8AC3E}">
        <p14:creationId xmlns:p14="http://schemas.microsoft.com/office/powerpoint/2010/main" val="338987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gyazo.com/3008cecc51d68daf3b61b894d71febee.png">
            <a:extLst>
              <a:ext uri="{FF2B5EF4-FFF2-40B4-BE49-F238E27FC236}">
                <a16:creationId xmlns:a16="http://schemas.microsoft.com/office/drawing/2014/main" id="{BC756885-8577-E068-8AD6-9F8438FF36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9510"/>
            <a:ext cx="9029700" cy="1973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gyazo.com/3008cecc51d68daf3b61b894d71febee.png">
            <a:extLst>
              <a:ext uri="{FF2B5EF4-FFF2-40B4-BE49-F238E27FC236}">
                <a16:creationId xmlns:a16="http://schemas.microsoft.com/office/drawing/2014/main" id="{D2148E4F-B884-465F-A72B-C0877D1D68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8426"/>
            <a:ext cx="90297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99847E2-D2D1-49D9-8126-9061031822A8}"/>
              </a:ext>
            </a:extLst>
          </p:cNvPr>
          <p:cNvSpPr/>
          <p:nvPr/>
        </p:nvSpPr>
        <p:spPr>
          <a:xfrm>
            <a:off x="251520" y="2094673"/>
            <a:ext cx="8835330" cy="1676400"/>
          </a:xfrm>
          <a:prstGeom prst="rect">
            <a:avLst/>
          </a:prstGeom>
          <a:solidFill>
            <a:srgbClr val="211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le 1"/>
          <p:cNvSpPr txBox="1">
            <a:spLocks/>
          </p:cNvSpPr>
          <p:nvPr/>
        </p:nvSpPr>
        <p:spPr>
          <a:xfrm>
            <a:off x="971600" y="2591925"/>
            <a:ext cx="7627193" cy="30963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sz="4400" dirty="0"/>
              <a:t>HEALTHY LIGHTING</a:t>
            </a:r>
          </a:p>
          <a:p>
            <a:pPr algn="ctr"/>
            <a:r>
              <a:rPr lang="nl-NL" sz="4400" dirty="0"/>
              <a:t>HAPPY LIVING</a:t>
            </a:r>
            <a:endParaRPr lang="nl-NL" dirty="0"/>
          </a:p>
        </p:txBody>
      </p:sp>
      <p:pic>
        <p:nvPicPr>
          <p:cNvPr id="6" name="Picture 7">
            <a:extLst>
              <a:ext uri="{FF2B5EF4-FFF2-40B4-BE49-F238E27FC236}">
                <a16:creationId xmlns:a16="http://schemas.microsoft.com/office/drawing/2014/main" id="{1B5CD634-198F-4733-8BAB-A56A339F83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9" t="15935" r="2598" b="49856"/>
          <a:stretch/>
        </p:blipFill>
        <p:spPr>
          <a:xfrm>
            <a:off x="0" y="4509120"/>
            <a:ext cx="9144000" cy="2348880"/>
          </a:xfrm>
          <a:prstGeom prst="rect">
            <a:avLst/>
          </a:prstGeom>
        </p:spPr>
      </p:pic>
    </p:spTree>
    <p:extLst>
      <p:ext uri="{BB962C8B-B14F-4D97-AF65-F5344CB8AC3E}">
        <p14:creationId xmlns:p14="http://schemas.microsoft.com/office/powerpoint/2010/main" val="332595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luxlab_ill-1.png">
            <a:extLst>
              <a:ext uri="{FF2B5EF4-FFF2-40B4-BE49-F238E27FC236}">
                <a16:creationId xmlns:a16="http://schemas.microsoft.com/office/drawing/2014/main" id="{2D4A4EA0-1FDC-3A46-7919-A00B9AE7CA3F}"/>
              </a:ext>
            </a:extLst>
          </p:cNvPr>
          <p:cNvPicPr>
            <a:picLocks noChangeAspect="1"/>
          </p:cNvPicPr>
          <p:nvPr/>
        </p:nvPicPr>
        <p:blipFill>
          <a:blip r:embed="rId2" cstate="print"/>
          <a:stretch>
            <a:fillRect/>
          </a:stretch>
        </p:blipFill>
        <p:spPr>
          <a:xfrm>
            <a:off x="467544" y="753903"/>
            <a:ext cx="3744416" cy="2181842"/>
          </a:xfrm>
          <a:prstGeom prst="rect">
            <a:avLst/>
          </a:prstGeom>
        </p:spPr>
      </p:pic>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4427984" y="346646"/>
            <a:ext cx="4464496" cy="562074"/>
          </a:xfrm>
        </p:spPr>
        <p:txBody>
          <a:bodyPr>
            <a:normAutofit/>
          </a:bodyPr>
          <a:lstStyle/>
          <a:p>
            <a:pPr algn="r"/>
            <a:r>
              <a:rPr lang="nl-NL" dirty="0"/>
              <a:t>IMPACT OVERALL</a:t>
            </a:r>
            <a:endParaRPr lang="nl-NL" sz="2800" dirty="0"/>
          </a:p>
        </p:txBody>
      </p:sp>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5182755" y="4437112"/>
            <a:ext cx="3744416" cy="2181842"/>
          </a:xfrm>
          <a:prstGeom prst="rect">
            <a:avLst/>
          </a:prstGeom>
        </p:spPr>
      </p:pic>
      <p:graphicFrame>
        <p:nvGraphicFramePr>
          <p:cNvPr id="3" name="Tabel 2">
            <a:extLst>
              <a:ext uri="{FF2B5EF4-FFF2-40B4-BE49-F238E27FC236}">
                <a16:creationId xmlns:a16="http://schemas.microsoft.com/office/drawing/2014/main" id="{094D7E7E-0A38-BFAC-C6AB-FCA061CC8ACB}"/>
              </a:ext>
            </a:extLst>
          </p:cNvPr>
          <p:cNvGraphicFramePr>
            <a:graphicFrameLocks noGrp="1"/>
          </p:cNvGraphicFramePr>
          <p:nvPr>
            <p:extLst>
              <p:ext uri="{D42A27DB-BD31-4B8C-83A1-F6EECF244321}">
                <p14:modId xmlns:p14="http://schemas.microsoft.com/office/powerpoint/2010/main" val="3967518796"/>
              </p:ext>
            </p:extLst>
          </p:nvPr>
        </p:nvGraphicFramePr>
        <p:xfrm>
          <a:off x="216829" y="1844824"/>
          <a:ext cx="8818591" cy="3600400"/>
        </p:xfrm>
        <a:graphic>
          <a:graphicData uri="http://schemas.openxmlformats.org/drawingml/2006/table">
            <a:tbl>
              <a:tblPr firstRow="1" firstCol="1" bandRow="1">
                <a:tableStyleId>{5C22544A-7EE6-4342-B048-85BDC9FD1C3A}</a:tableStyleId>
              </a:tblPr>
              <a:tblGrid>
                <a:gridCol w="3199559">
                  <a:extLst>
                    <a:ext uri="{9D8B030D-6E8A-4147-A177-3AD203B41FA5}">
                      <a16:colId xmlns:a16="http://schemas.microsoft.com/office/drawing/2014/main" val="1850528778"/>
                    </a:ext>
                  </a:extLst>
                </a:gridCol>
                <a:gridCol w="1152130">
                  <a:extLst>
                    <a:ext uri="{9D8B030D-6E8A-4147-A177-3AD203B41FA5}">
                      <a16:colId xmlns:a16="http://schemas.microsoft.com/office/drawing/2014/main" val="2903936188"/>
                    </a:ext>
                  </a:extLst>
                </a:gridCol>
                <a:gridCol w="1152130">
                  <a:extLst>
                    <a:ext uri="{9D8B030D-6E8A-4147-A177-3AD203B41FA5}">
                      <a16:colId xmlns:a16="http://schemas.microsoft.com/office/drawing/2014/main" val="3354246474"/>
                    </a:ext>
                  </a:extLst>
                </a:gridCol>
                <a:gridCol w="1152130">
                  <a:extLst>
                    <a:ext uri="{9D8B030D-6E8A-4147-A177-3AD203B41FA5}">
                      <a16:colId xmlns:a16="http://schemas.microsoft.com/office/drawing/2014/main" val="3405989433"/>
                    </a:ext>
                  </a:extLst>
                </a:gridCol>
                <a:gridCol w="1081321">
                  <a:extLst>
                    <a:ext uri="{9D8B030D-6E8A-4147-A177-3AD203B41FA5}">
                      <a16:colId xmlns:a16="http://schemas.microsoft.com/office/drawing/2014/main" val="3033326288"/>
                    </a:ext>
                  </a:extLst>
                </a:gridCol>
                <a:gridCol w="1081321">
                  <a:extLst>
                    <a:ext uri="{9D8B030D-6E8A-4147-A177-3AD203B41FA5}">
                      <a16:colId xmlns:a16="http://schemas.microsoft.com/office/drawing/2014/main" val="3558841251"/>
                    </a:ext>
                  </a:extLst>
                </a:gridCol>
              </a:tblGrid>
              <a:tr h="360040">
                <a:tc>
                  <a:txBody>
                    <a:bodyPr/>
                    <a:lstStyle/>
                    <a:p>
                      <a:pPr>
                        <a:lnSpc>
                          <a:spcPct val="112000"/>
                        </a:lnSpc>
                        <a:spcAft>
                          <a:spcPts val="1000"/>
                        </a:spcAft>
                      </a:pPr>
                      <a:r>
                        <a:rPr lang="nl-NL" sz="2100">
                          <a:effectLst/>
                        </a:rPr>
                        <a:t>ALGEMEEN</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2000K</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tc>
                  <a:txBody>
                    <a:bodyPr/>
                    <a:lstStyle/>
                    <a:p>
                      <a:pPr algn="ctr">
                        <a:lnSpc>
                          <a:spcPct val="112000"/>
                        </a:lnSpc>
                        <a:spcAft>
                          <a:spcPts val="1000"/>
                        </a:spcAft>
                      </a:pPr>
                      <a:r>
                        <a:rPr lang="nl-NL" sz="2100">
                          <a:effectLst/>
                        </a:rPr>
                        <a:t>3000K</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tc>
                  <a:txBody>
                    <a:bodyPr/>
                    <a:lstStyle/>
                    <a:p>
                      <a:pPr algn="ctr">
                        <a:lnSpc>
                          <a:spcPct val="112000"/>
                        </a:lnSpc>
                        <a:spcAft>
                          <a:spcPts val="1000"/>
                        </a:spcAft>
                      </a:pPr>
                      <a:r>
                        <a:rPr lang="nl-NL" sz="2100">
                          <a:effectLst/>
                        </a:rPr>
                        <a:t>4000K</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tc>
                  <a:txBody>
                    <a:bodyPr/>
                    <a:lstStyle/>
                    <a:p>
                      <a:pPr algn="ctr">
                        <a:lnSpc>
                          <a:spcPct val="112000"/>
                        </a:lnSpc>
                        <a:spcAft>
                          <a:spcPts val="1000"/>
                        </a:spcAft>
                      </a:pPr>
                      <a:r>
                        <a:rPr lang="nl-NL" sz="2100" dirty="0">
                          <a:effectLst/>
                        </a:rPr>
                        <a:t>5000K</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tc>
                  <a:txBody>
                    <a:bodyPr/>
                    <a:lstStyle/>
                    <a:p>
                      <a:pPr algn="ctr">
                        <a:lnSpc>
                          <a:spcPct val="112000"/>
                        </a:lnSpc>
                        <a:spcAft>
                          <a:spcPts val="1000"/>
                        </a:spcAft>
                      </a:pPr>
                      <a:r>
                        <a:rPr lang="nl-NL" sz="2100">
                          <a:effectLst/>
                        </a:rPr>
                        <a:t>6000K</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3771788387"/>
                  </a:ext>
                </a:extLst>
              </a:tr>
              <a:tr h="360040">
                <a:tc>
                  <a:txBody>
                    <a:bodyPr/>
                    <a:lstStyle/>
                    <a:p>
                      <a:pPr>
                        <a:lnSpc>
                          <a:spcPct val="112000"/>
                        </a:lnSpc>
                        <a:spcAft>
                          <a:spcPts val="1000"/>
                        </a:spcAft>
                      </a:pPr>
                      <a:r>
                        <a:rPr lang="nl-NL" sz="2100">
                          <a:effectLst/>
                        </a:rPr>
                        <a:t>ongemak/hinder </a:t>
                      </a:r>
                      <a:r>
                        <a:rPr lang="nl-NL" sz="2100" baseline="30000">
                          <a:effectLst/>
                        </a:rPr>
                        <a:t>1</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2886533995"/>
                  </a:ext>
                </a:extLst>
              </a:tr>
              <a:tr h="360040">
                <a:tc>
                  <a:txBody>
                    <a:bodyPr/>
                    <a:lstStyle/>
                    <a:p>
                      <a:pPr>
                        <a:lnSpc>
                          <a:spcPct val="112000"/>
                        </a:lnSpc>
                        <a:spcAft>
                          <a:spcPts val="1000"/>
                        </a:spcAft>
                      </a:pPr>
                      <a:r>
                        <a:rPr lang="nl-NL" sz="2100">
                          <a:effectLst/>
                        </a:rPr>
                        <a:t>flora/fauna </a:t>
                      </a:r>
                      <a:r>
                        <a:rPr lang="nl-NL" sz="2100" baseline="30000">
                          <a:effectLst/>
                        </a:rPr>
                        <a:t>2</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1999174691"/>
                  </a:ext>
                </a:extLst>
              </a:tr>
              <a:tr h="360040">
                <a:tc>
                  <a:txBody>
                    <a:bodyPr/>
                    <a:lstStyle/>
                    <a:p>
                      <a:pPr>
                        <a:lnSpc>
                          <a:spcPct val="112000"/>
                        </a:lnSpc>
                        <a:spcAft>
                          <a:spcPts val="1000"/>
                        </a:spcAft>
                      </a:pPr>
                      <a:r>
                        <a:rPr lang="nl-NL" sz="2100">
                          <a:effectLst/>
                        </a:rPr>
                        <a:t>gezondheid </a:t>
                      </a:r>
                      <a:r>
                        <a:rPr lang="nl-NL" sz="2100" baseline="30000">
                          <a:effectLst/>
                        </a:rPr>
                        <a:t>3</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1542762910"/>
                  </a:ext>
                </a:extLst>
              </a:tr>
              <a:tr h="360040">
                <a:tc>
                  <a:txBody>
                    <a:bodyPr/>
                    <a:lstStyle/>
                    <a:p>
                      <a:pPr>
                        <a:lnSpc>
                          <a:spcPct val="112000"/>
                        </a:lnSpc>
                        <a:spcAft>
                          <a:spcPts val="1000"/>
                        </a:spcAft>
                      </a:pPr>
                      <a:r>
                        <a:rPr lang="nl-NL" sz="2100">
                          <a:effectLst/>
                        </a:rPr>
                        <a:t>rendement </a:t>
                      </a:r>
                      <a:r>
                        <a:rPr lang="nl-NL" sz="2100" baseline="30000">
                          <a:effectLst/>
                        </a:rPr>
                        <a:t>4</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612813820"/>
                  </a:ext>
                </a:extLst>
              </a:tr>
              <a:tr h="360040">
                <a:tc>
                  <a:txBody>
                    <a:bodyPr/>
                    <a:lstStyle/>
                    <a:p>
                      <a:pPr>
                        <a:lnSpc>
                          <a:spcPct val="112000"/>
                        </a:lnSpc>
                        <a:spcAft>
                          <a:spcPts val="1000"/>
                        </a:spcAft>
                      </a:pPr>
                      <a:r>
                        <a:rPr lang="nl-NL" sz="2100">
                          <a:effectLst/>
                        </a:rPr>
                        <a:t>zicht </a:t>
                      </a:r>
                      <a:r>
                        <a:rPr lang="nl-NL" sz="2100" baseline="30000">
                          <a:effectLst/>
                        </a:rPr>
                        <a:t>5</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3146050302"/>
                  </a:ext>
                </a:extLst>
              </a:tr>
              <a:tr h="360040">
                <a:tc>
                  <a:txBody>
                    <a:bodyPr/>
                    <a:lstStyle/>
                    <a:p>
                      <a:pPr>
                        <a:lnSpc>
                          <a:spcPct val="112000"/>
                        </a:lnSpc>
                        <a:spcAft>
                          <a:spcPts val="1000"/>
                        </a:spcAft>
                      </a:pPr>
                      <a:r>
                        <a:rPr lang="nl-NL" sz="2100">
                          <a:effectLst/>
                        </a:rPr>
                        <a:t>reactietijd (reageren) </a:t>
                      </a:r>
                      <a:r>
                        <a:rPr lang="nl-NL" sz="2100" baseline="30000">
                          <a:effectLst/>
                        </a:rPr>
                        <a:t>6</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1752493073"/>
                  </a:ext>
                </a:extLst>
              </a:tr>
              <a:tr h="360040">
                <a:tc>
                  <a:txBody>
                    <a:bodyPr/>
                    <a:lstStyle/>
                    <a:p>
                      <a:pPr>
                        <a:lnSpc>
                          <a:spcPct val="112000"/>
                        </a:lnSpc>
                        <a:spcAft>
                          <a:spcPts val="1000"/>
                        </a:spcAft>
                      </a:pPr>
                      <a:r>
                        <a:rPr lang="nl-NL" sz="2100">
                          <a:effectLst/>
                        </a:rPr>
                        <a:t>reactietijd (herkennen) </a:t>
                      </a:r>
                      <a:r>
                        <a:rPr lang="nl-NL" sz="2100" baseline="30000">
                          <a:effectLst/>
                        </a:rPr>
                        <a:t>7</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nSpc>
                          <a:spcPct val="115000"/>
                        </a:lnSpc>
                      </a:pPr>
                      <a:endParaRPr lang="nl-NL" sz="2100">
                        <a:effectLst/>
                        <a:latin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3977098562"/>
                  </a:ext>
                </a:extLst>
              </a:tr>
              <a:tr h="360040">
                <a:tc>
                  <a:txBody>
                    <a:bodyPr/>
                    <a:lstStyle/>
                    <a:p>
                      <a:pPr>
                        <a:lnSpc>
                          <a:spcPct val="112000"/>
                        </a:lnSpc>
                        <a:spcAft>
                          <a:spcPts val="1000"/>
                        </a:spcAft>
                      </a:pPr>
                      <a:r>
                        <a:rPr lang="nl-NL" sz="2100">
                          <a:effectLst/>
                        </a:rPr>
                        <a:t>psychologische factoren </a:t>
                      </a:r>
                      <a:r>
                        <a:rPr lang="nl-NL" sz="2100" baseline="30000">
                          <a:effectLst/>
                        </a:rPr>
                        <a:t>8</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0</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1235160290"/>
                  </a:ext>
                </a:extLst>
              </a:tr>
              <a:tr h="360040">
                <a:tc>
                  <a:txBody>
                    <a:bodyPr/>
                    <a:lstStyle/>
                    <a:p>
                      <a:pPr>
                        <a:lnSpc>
                          <a:spcPct val="112000"/>
                        </a:lnSpc>
                        <a:spcAft>
                          <a:spcPts val="1000"/>
                        </a:spcAft>
                      </a:pPr>
                      <a:r>
                        <a:rPr lang="nl-NL" sz="2100">
                          <a:effectLst/>
                        </a:rPr>
                        <a:t>skyglow </a:t>
                      </a:r>
                      <a:r>
                        <a:rPr lang="nl-NL" sz="2100" baseline="30000">
                          <a:effectLst/>
                        </a:rPr>
                        <a:t>9</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dirty="0">
                          <a:effectLst/>
                        </a:rPr>
                        <a:t>0</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b"/>
                </a:tc>
                <a:tc>
                  <a:txBody>
                    <a:bodyPr/>
                    <a:lstStyle/>
                    <a:p>
                      <a:pPr algn="ctr">
                        <a:lnSpc>
                          <a:spcPct val="112000"/>
                        </a:lnSpc>
                        <a:spcAft>
                          <a:spcPts val="1000"/>
                        </a:spcAft>
                      </a:pPr>
                      <a:r>
                        <a:rPr lang="nl-NL" sz="2100">
                          <a:effectLst/>
                        </a:rPr>
                        <a:t>--</a:t>
                      </a:r>
                      <a:endParaRPr lang="nl-NL" sz="210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nchor="ctr"/>
                </a:tc>
                <a:tc>
                  <a:txBody>
                    <a:bodyPr/>
                    <a:lstStyle/>
                    <a:p>
                      <a:pPr algn="ctr">
                        <a:lnSpc>
                          <a:spcPct val="112000"/>
                        </a:lnSpc>
                        <a:spcAft>
                          <a:spcPts val="1000"/>
                        </a:spcAft>
                      </a:pPr>
                      <a:r>
                        <a:rPr lang="nl-NL" sz="2100" dirty="0">
                          <a:effectLst/>
                        </a:rPr>
                        <a:t>----</a:t>
                      </a:r>
                      <a:endParaRPr lang="nl-NL"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9615" marR="129615" marT="0" marB="0"/>
                </a:tc>
                <a:extLst>
                  <a:ext uri="{0D108BD9-81ED-4DB2-BD59-A6C34878D82A}">
                    <a16:rowId xmlns:a16="http://schemas.microsoft.com/office/drawing/2014/main" val="1546612915"/>
                  </a:ext>
                </a:extLst>
              </a:tr>
            </a:tbl>
          </a:graphicData>
        </a:graphic>
      </p:graphicFrame>
    </p:spTree>
    <p:extLst>
      <p:ext uri="{BB962C8B-B14F-4D97-AF65-F5344CB8AC3E}">
        <p14:creationId xmlns:p14="http://schemas.microsoft.com/office/powerpoint/2010/main" val="67472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5267359" y="4368293"/>
            <a:ext cx="3744416" cy="2181842"/>
          </a:xfrm>
          <a:prstGeom prst="rect">
            <a:avLst/>
          </a:prstGeom>
        </p:spPr>
      </p:pic>
      <p:sp>
        <p:nvSpPr>
          <p:cNvPr id="12" name="Title 1">
            <a:extLst>
              <a:ext uri="{FF2B5EF4-FFF2-40B4-BE49-F238E27FC236}">
                <a16:creationId xmlns:a16="http://schemas.microsoft.com/office/drawing/2014/main" id="{B79A4B5F-DEE9-2C65-D1D0-A95AA1D85501}"/>
              </a:ext>
            </a:extLst>
          </p:cNvPr>
          <p:cNvSpPr txBox="1">
            <a:spLocks/>
          </p:cNvSpPr>
          <p:nvPr/>
        </p:nvSpPr>
        <p:spPr>
          <a:xfrm>
            <a:off x="4427984" y="537879"/>
            <a:ext cx="4464496" cy="562074"/>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r>
              <a:rPr lang="en-US" dirty="0">
                <a:latin typeface="+mn-lt"/>
              </a:rPr>
              <a:t>IES &amp; IDA</a:t>
            </a:r>
            <a:endParaRPr lang="nl-NL" dirty="0">
              <a:latin typeface="+mn-lt"/>
            </a:endParaRPr>
          </a:p>
        </p:txBody>
      </p:sp>
      <p:pic>
        <p:nvPicPr>
          <p:cNvPr id="10" name="Afbeelding 9" descr="Afbeelding met tekst, schermopname, Lettertype, Website&#10;&#10;Automatisch gegenereerde beschrijving">
            <a:extLst>
              <a:ext uri="{FF2B5EF4-FFF2-40B4-BE49-F238E27FC236}">
                <a16:creationId xmlns:a16="http://schemas.microsoft.com/office/drawing/2014/main" id="{BD9A8547-65D3-E019-140F-DA92A5694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56792"/>
            <a:ext cx="6354261" cy="4608512"/>
          </a:xfrm>
          <a:prstGeom prst="rect">
            <a:avLst/>
          </a:prstGeom>
        </p:spPr>
      </p:pic>
    </p:spTree>
    <p:extLst>
      <p:ext uri="{BB962C8B-B14F-4D97-AF65-F5344CB8AC3E}">
        <p14:creationId xmlns:p14="http://schemas.microsoft.com/office/powerpoint/2010/main" val="274869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4427984" y="346646"/>
            <a:ext cx="4464496" cy="562074"/>
          </a:xfrm>
        </p:spPr>
        <p:txBody>
          <a:bodyPr>
            <a:normAutofit/>
          </a:bodyPr>
          <a:lstStyle/>
          <a:p>
            <a:pPr algn="r"/>
            <a:r>
              <a:rPr lang="nl-NL" dirty="0"/>
              <a:t>PERCEPTIE</a:t>
            </a:r>
            <a:endParaRPr lang="nl-NL" sz="2800" dirty="0"/>
          </a:p>
        </p:txBody>
      </p:sp>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3" cstate="print"/>
          <a:stretch>
            <a:fillRect/>
          </a:stretch>
        </p:blipFill>
        <p:spPr>
          <a:xfrm>
            <a:off x="4936817" y="5690420"/>
            <a:ext cx="3744416" cy="2181842"/>
          </a:xfrm>
          <a:prstGeom prst="rect">
            <a:avLst/>
          </a:prstGeom>
        </p:spPr>
      </p:pic>
      <p:sp>
        <p:nvSpPr>
          <p:cNvPr id="5" name="Tekstvak 4">
            <a:extLst>
              <a:ext uri="{FF2B5EF4-FFF2-40B4-BE49-F238E27FC236}">
                <a16:creationId xmlns:a16="http://schemas.microsoft.com/office/drawing/2014/main" id="{78246CD7-453E-D44A-81E0-63F0E9E1C5DF}"/>
              </a:ext>
            </a:extLst>
          </p:cNvPr>
          <p:cNvSpPr txBox="1"/>
          <p:nvPr/>
        </p:nvSpPr>
        <p:spPr>
          <a:xfrm>
            <a:off x="3772070" y="822237"/>
            <a:ext cx="5148064" cy="369332"/>
          </a:xfrm>
          <a:prstGeom prst="rect">
            <a:avLst/>
          </a:prstGeom>
          <a:noFill/>
        </p:spPr>
        <p:txBody>
          <a:bodyPr wrap="square">
            <a:spAutoFit/>
          </a:bodyPr>
          <a:lstStyle/>
          <a:p>
            <a:pPr algn="r" fontAlgn="base"/>
            <a:r>
              <a:rPr lang="nl-NL" dirty="0">
                <a:solidFill>
                  <a:schemeClr val="bg1"/>
                </a:solidFill>
              </a:rPr>
              <a:t>KLEURTEMPERATUUR</a:t>
            </a:r>
          </a:p>
        </p:txBody>
      </p:sp>
      <p:pic>
        <p:nvPicPr>
          <p:cNvPr id="7" name="Afbeelding 6" descr="Afbeelding met kleding, schoeisel, person, jeans&#10;&#10;Automatisch gegenereerde beschrijving">
            <a:extLst>
              <a:ext uri="{FF2B5EF4-FFF2-40B4-BE49-F238E27FC236}">
                <a16:creationId xmlns:a16="http://schemas.microsoft.com/office/drawing/2014/main" id="{759F9318-0CD1-2DCE-F349-A0C86F57B896}"/>
              </a:ext>
            </a:extLst>
          </p:cNvPr>
          <p:cNvPicPr>
            <a:picLocks noChangeAspect="1"/>
          </p:cNvPicPr>
          <p:nvPr/>
        </p:nvPicPr>
        <p:blipFill>
          <a:blip r:embed="rId4"/>
          <a:stretch>
            <a:fillRect/>
          </a:stretch>
        </p:blipFill>
        <p:spPr>
          <a:xfrm>
            <a:off x="4755876" y="1901676"/>
            <a:ext cx="4106298" cy="3078637"/>
          </a:xfrm>
          <a:prstGeom prst="rect">
            <a:avLst/>
          </a:prstGeom>
        </p:spPr>
      </p:pic>
      <p:pic>
        <p:nvPicPr>
          <p:cNvPr id="9" name="Afbeelding 8" descr="Afbeelding met kleding, schoeisel, gebouw, muur&#10;&#10;Automatisch gegenereerde beschrijving">
            <a:extLst>
              <a:ext uri="{FF2B5EF4-FFF2-40B4-BE49-F238E27FC236}">
                <a16:creationId xmlns:a16="http://schemas.microsoft.com/office/drawing/2014/main" id="{07CAE4D4-2E98-9AC4-F99F-048553823A12}"/>
              </a:ext>
            </a:extLst>
          </p:cNvPr>
          <p:cNvPicPr>
            <a:picLocks noChangeAspect="1"/>
          </p:cNvPicPr>
          <p:nvPr/>
        </p:nvPicPr>
        <p:blipFill>
          <a:blip r:embed="rId5"/>
          <a:stretch>
            <a:fillRect/>
          </a:stretch>
        </p:blipFill>
        <p:spPr>
          <a:xfrm>
            <a:off x="321686" y="1889681"/>
            <a:ext cx="4106298" cy="3078637"/>
          </a:xfrm>
          <a:prstGeom prst="rect">
            <a:avLst/>
          </a:prstGeom>
        </p:spPr>
      </p:pic>
      <p:sp>
        <p:nvSpPr>
          <p:cNvPr id="10" name="Title 1">
            <a:extLst>
              <a:ext uri="{FF2B5EF4-FFF2-40B4-BE49-F238E27FC236}">
                <a16:creationId xmlns:a16="http://schemas.microsoft.com/office/drawing/2014/main" id="{CCCF038F-D579-8453-21AB-3F19C019BCCF}"/>
              </a:ext>
            </a:extLst>
          </p:cNvPr>
          <p:cNvSpPr txBox="1">
            <a:spLocks/>
          </p:cNvSpPr>
          <p:nvPr/>
        </p:nvSpPr>
        <p:spPr>
          <a:xfrm>
            <a:off x="321686" y="5115930"/>
            <a:ext cx="4106298" cy="412103"/>
          </a:xfrm>
          <a:prstGeom prst="rect">
            <a:avLst/>
          </a:prstGeom>
        </p:spPr>
        <p:txBody>
          <a:bodyPr vert="horz" lIns="91440" tIns="45720" rIns="91440" bIns="45720" rtlCol="0" anchor="ctr">
            <a:normAutofit fontScale="55000" lnSpcReduction="20000"/>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pPr algn="l"/>
            <a:r>
              <a:rPr lang="nl-NL" sz="2200" dirty="0"/>
              <a:t>“dag schat, werk ze vandaag. Hoe laat ben je thuis?”</a:t>
            </a:r>
            <a:endParaRPr lang="nl-NL" sz="2000" dirty="0"/>
          </a:p>
        </p:txBody>
      </p:sp>
      <p:sp>
        <p:nvSpPr>
          <p:cNvPr id="11" name="Title 1">
            <a:extLst>
              <a:ext uri="{FF2B5EF4-FFF2-40B4-BE49-F238E27FC236}">
                <a16:creationId xmlns:a16="http://schemas.microsoft.com/office/drawing/2014/main" id="{990DF0EC-94C4-E723-D849-53A2E1B02F40}"/>
              </a:ext>
            </a:extLst>
          </p:cNvPr>
          <p:cNvSpPr txBox="1">
            <a:spLocks/>
          </p:cNvSpPr>
          <p:nvPr/>
        </p:nvSpPr>
        <p:spPr>
          <a:xfrm>
            <a:off x="4813836" y="5129315"/>
            <a:ext cx="4106298" cy="412103"/>
          </a:xfrm>
          <a:prstGeom prst="rect">
            <a:avLst/>
          </a:prstGeom>
        </p:spPr>
        <p:txBody>
          <a:bodyPr vert="horz" lIns="91440" tIns="45720" rIns="91440" bIns="45720" rtlCol="0" anchor="ctr">
            <a:normAutofit fontScale="55000" lnSpcReduction="20000"/>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pPr algn="l"/>
            <a:r>
              <a:rPr lang="nl-NL" sz="2200" dirty="0"/>
              <a:t>“Dit is het zoveelste smoesje van overwerken. Ga maar lekker terug…!”</a:t>
            </a:r>
            <a:endParaRPr lang="nl-NL" sz="2000" dirty="0"/>
          </a:p>
        </p:txBody>
      </p:sp>
    </p:spTree>
    <p:extLst>
      <p:ext uri="{BB962C8B-B14F-4D97-AF65-F5344CB8AC3E}">
        <p14:creationId xmlns:p14="http://schemas.microsoft.com/office/powerpoint/2010/main" val="6492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7FCC-5CE1-5AB9-3281-CFEF0772B409}"/>
              </a:ext>
            </a:extLst>
          </p:cNvPr>
          <p:cNvSpPr>
            <a:spLocks noGrp="1"/>
          </p:cNvSpPr>
          <p:nvPr>
            <p:ph type="title"/>
          </p:nvPr>
        </p:nvSpPr>
        <p:spPr>
          <a:xfrm>
            <a:off x="3851920" y="346646"/>
            <a:ext cx="5040560" cy="562074"/>
          </a:xfrm>
        </p:spPr>
        <p:txBody>
          <a:bodyPr>
            <a:normAutofit fontScale="90000"/>
          </a:bodyPr>
          <a:lstStyle/>
          <a:p>
            <a:pPr algn="r"/>
            <a:r>
              <a:rPr lang="nl-NL" dirty="0"/>
              <a:t>LICHTKLEUREN + KLEURTEMPERATUUR</a:t>
            </a:r>
            <a:endParaRPr lang="nl-NL" sz="2800" dirty="0"/>
          </a:p>
        </p:txBody>
      </p:sp>
      <p:pic>
        <p:nvPicPr>
          <p:cNvPr id="4" name="Picture 6" descr="luxlab_ill-1.png">
            <a:extLst>
              <a:ext uri="{FF2B5EF4-FFF2-40B4-BE49-F238E27FC236}">
                <a16:creationId xmlns:a16="http://schemas.microsoft.com/office/drawing/2014/main" id="{53446B95-C4E0-471C-8366-E7398435BDC8}"/>
              </a:ext>
            </a:extLst>
          </p:cNvPr>
          <p:cNvPicPr>
            <a:picLocks noChangeAspect="1"/>
          </p:cNvPicPr>
          <p:nvPr/>
        </p:nvPicPr>
        <p:blipFill>
          <a:blip r:embed="rId2" cstate="print"/>
          <a:stretch>
            <a:fillRect/>
          </a:stretch>
        </p:blipFill>
        <p:spPr>
          <a:xfrm>
            <a:off x="5148064" y="4437112"/>
            <a:ext cx="3744416" cy="2181842"/>
          </a:xfrm>
          <a:prstGeom prst="rect">
            <a:avLst/>
          </a:prstGeom>
        </p:spPr>
      </p:pic>
      <p:pic>
        <p:nvPicPr>
          <p:cNvPr id="5" name="Afbeelding 4" descr="Afbeelding met tekst, Perceel, diagram, lijn&#10;&#10;Automatisch gegenereerde beschrijving">
            <a:extLst>
              <a:ext uri="{FF2B5EF4-FFF2-40B4-BE49-F238E27FC236}">
                <a16:creationId xmlns:a16="http://schemas.microsoft.com/office/drawing/2014/main" id="{A7EC4849-2999-9ED5-5096-9D28600E8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0"/>
            <a:ext cx="4028988" cy="4528583"/>
          </a:xfrm>
          <a:prstGeom prst="rect">
            <a:avLst/>
          </a:prstGeom>
        </p:spPr>
      </p:pic>
      <p:pic>
        <p:nvPicPr>
          <p:cNvPr id="2050" name="Picture 2" descr="CIE 1931 xy chromaticity diagram | Download Scientific Diagram">
            <a:extLst>
              <a:ext uri="{FF2B5EF4-FFF2-40B4-BE49-F238E27FC236}">
                <a16:creationId xmlns:a16="http://schemas.microsoft.com/office/drawing/2014/main" id="{387A6BE0-BDBD-2D5D-B4CA-306413711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472" y="1577722"/>
            <a:ext cx="4205008" cy="451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uxlab_ill-1.png">
            <a:extLst>
              <a:ext uri="{FF2B5EF4-FFF2-40B4-BE49-F238E27FC236}">
                <a16:creationId xmlns:a16="http://schemas.microsoft.com/office/drawing/2014/main" id="{955C263D-CFDF-E07E-3839-1280BB867DB0}"/>
              </a:ext>
            </a:extLst>
          </p:cNvPr>
          <p:cNvPicPr>
            <a:picLocks noChangeAspect="1"/>
          </p:cNvPicPr>
          <p:nvPr/>
        </p:nvPicPr>
        <p:blipFill>
          <a:blip r:embed="rId3" cstate="print"/>
          <a:stretch>
            <a:fillRect/>
          </a:stretch>
        </p:blipFill>
        <p:spPr>
          <a:xfrm>
            <a:off x="467544" y="476672"/>
            <a:ext cx="3744416" cy="2181842"/>
          </a:xfrm>
          <a:prstGeom prst="rect">
            <a:avLst/>
          </a:prstGeom>
        </p:spPr>
      </p:pic>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p:txBody>
          <a:bodyPr>
            <a:noAutofit/>
          </a:bodyPr>
          <a:lstStyle/>
          <a:p>
            <a:r>
              <a:rPr lang="nl-NL" dirty="0"/>
              <a:t>HENGELO WOONWIJK</a:t>
            </a:r>
          </a:p>
        </p:txBody>
      </p:sp>
      <p:pic>
        <p:nvPicPr>
          <p:cNvPr id="4" name="Afbeelding 3" descr="Afbeelding met buitenshuis, Landvoertuig, voertuig, wiel&#10;&#10;Automatisch gegenereerde beschrijving">
            <a:extLst>
              <a:ext uri="{FF2B5EF4-FFF2-40B4-BE49-F238E27FC236}">
                <a16:creationId xmlns:a16="http://schemas.microsoft.com/office/drawing/2014/main" id="{335D740F-E5A5-D8FD-0AAB-09B159686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00" y="1554421"/>
            <a:ext cx="4135192" cy="4135192"/>
          </a:xfrm>
          <a:prstGeom prst="rect">
            <a:avLst/>
          </a:prstGeom>
        </p:spPr>
      </p:pic>
      <p:sp>
        <p:nvSpPr>
          <p:cNvPr id="22" name="Tijdelijke aanduiding voor inhoud 2">
            <a:extLst>
              <a:ext uri="{FF2B5EF4-FFF2-40B4-BE49-F238E27FC236}">
                <a16:creationId xmlns:a16="http://schemas.microsoft.com/office/drawing/2014/main" id="{7537E262-2324-6B8B-1B42-368B300B8E62}"/>
              </a:ext>
            </a:extLst>
          </p:cNvPr>
          <p:cNvSpPr txBox="1">
            <a:spLocks/>
          </p:cNvSpPr>
          <p:nvPr/>
        </p:nvSpPr>
        <p:spPr>
          <a:xfrm>
            <a:off x="4633714" y="5689613"/>
            <a:ext cx="4184853" cy="1347195"/>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Reactie bewoners:</a:t>
            </a:r>
          </a:p>
          <a:p>
            <a:pPr marL="0" indent="0">
              <a:buNone/>
            </a:pPr>
            <a:r>
              <a:rPr lang="nl-NL" dirty="0">
                <a:solidFill>
                  <a:schemeClr val="bg1"/>
                </a:solidFill>
              </a:rPr>
              <a:t>“lagere lantaarnpalen maakt het meer woonstraat”</a:t>
            </a:r>
          </a:p>
          <a:p>
            <a:pPr marL="0" indent="0">
              <a:buNone/>
            </a:pPr>
            <a:r>
              <a:rPr lang="nl-NL" dirty="0">
                <a:solidFill>
                  <a:schemeClr val="bg1"/>
                </a:solidFill>
              </a:rPr>
              <a:t>“minder scherp licht en rustiger aan ogen”</a:t>
            </a:r>
          </a:p>
          <a:p>
            <a:pPr marL="0" indent="0">
              <a:buNone/>
            </a:pPr>
            <a:r>
              <a:rPr lang="nl-NL" dirty="0">
                <a:solidFill>
                  <a:schemeClr val="bg1"/>
                </a:solidFill>
              </a:rPr>
              <a:t>“ik kan goed zien bij dit licht”</a:t>
            </a:r>
          </a:p>
        </p:txBody>
      </p:sp>
      <p:pic>
        <p:nvPicPr>
          <p:cNvPr id="8" name="Afbeelding 7" descr="Afbeelding met buitenshuis, boom, hemel, voertuig&#10;&#10;Automatisch gegenereerde beschrijving">
            <a:extLst>
              <a:ext uri="{FF2B5EF4-FFF2-40B4-BE49-F238E27FC236}">
                <a16:creationId xmlns:a16="http://schemas.microsoft.com/office/drawing/2014/main" id="{824C9BA3-32E3-4009-C2A4-0BC9B3217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669" y="1554421"/>
            <a:ext cx="4135192" cy="4135192"/>
          </a:xfrm>
          <a:prstGeom prst="rect">
            <a:avLst/>
          </a:prstGeom>
        </p:spPr>
      </p:pic>
      <p:sp>
        <p:nvSpPr>
          <p:cNvPr id="10" name="Tijdelijke aanduiding voor inhoud 2">
            <a:extLst>
              <a:ext uri="{FF2B5EF4-FFF2-40B4-BE49-F238E27FC236}">
                <a16:creationId xmlns:a16="http://schemas.microsoft.com/office/drawing/2014/main" id="{E17640C4-63B3-29CE-4742-75DF48B29D21}"/>
              </a:ext>
            </a:extLst>
          </p:cNvPr>
          <p:cNvSpPr txBox="1">
            <a:spLocks/>
          </p:cNvSpPr>
          <p:nvPr/>
        </p:nvSpPr>
        <p:spPr>
          <a:xfrm>
            <a:off x="334624" y="5839759"/>
            <a:ext cx="4288796" cy="1347195"/>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PLL 36 w 3000K/ 4000K vervangen door Led 24 W 2200K</a:t>
            </a:r>
          </a:p>
          <a:p>
            <a:pPr marL="0" indent="0">
              <a:buNone/>
            </a:pPr>
            <a:r>
              <a:rPr lang="nl-NL" dirty="0">
                <a:solidFill>
                  <a:schemeClr val="bg1"/>
                </a:solidFill>
              </a:rPr>
              <a:t>Respectievelijk CRI 80 en CRI 70</a:t>
            </a:r>
          </a:p>
          <a:p>
            <a:pPr marL="0" indent="0">
              <a:buNone/>
            </a:pPr>
            <a:r>
              <a:rPr lang="nl-NL" dirty="0">
                <a:solidFill>
                  <a:schemeClr val="bg1"/>
                </a:solidFill>
              </a:rPr>
              <a:t>Klasse P5</a:t>
            </a:r>
          </a:p>
          <a:p>
            <a:pPr marL="0" indent="0">
              <a:buNone/>
            </a:pPr>
            <a:endParaRPr lang="nl-NL" dirty="0">
              <a:solidFill>
                <a:schemeClr val="bg1"/>
              </a:solidFill>
            </a:endParaRPr>
          </a:p>
        </p:txBody>
      </p:sp>
      <p:sp>
        <p:nvSpPr>
          <p:cNvPr id="6" name="Tijdelijke aanduiding voor inhoud 2">
            <a:extLst>
              <a:ext uri="{FF2B5EF4-FFF2-40B4-BE49-F238E27FC236}">
                <a16:creationId xmlns:a16="http://schemas.microsoft.com/office/drawing/2014/main" id="{443AF3CF-5B63-9FCC-3167-41B2C5E3EB83}"/>
              </a:ext>
            </a:extLst>
          </p:cNvPr>
          <p:cNvSpPr txBox="1">
            <a:spLocks/>
          </p:cNvSpPr>
          <p:nvPr/>
        </p:nvSpPr>
        <p:spPr>
          <a:xfrm>
            <a:off x="336569" y="5301209"/>
            <a:ext cx="4288796" cy="498602"/>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OUD</a:t>
            </a:r>
          </a:p>
        </p:txBody>
      </p:sp>
      <p:sp>
        <p:nvSpPr>
          <p:cNvPr id="7" name="Tijdelijke aanduiding voor inhoud 2">
            <a:extLst>
              <a:ext uri="{FF2B5EF4-FFF2-40B4-BE49-F238E27FC236}">
                <a16:creationId xmlns:a16="http://schemas.microsoft.com/office/drawing/2014/main" id="{609F3287-530D-D0D8-1F01-F0984A8D6DEE}"/>
              </a:ext>
            </a:extLst>
          </p:cNvPr>
          <p:cNvSpPr txBox="1">
            <a:spLocks/>
          </p:cNvSpPr>
          <p:nvPr/>
        </p:nvSpPr>
        <p:spPr>
          <a:xfrm>
            <a:off x="4735716" y="5290399"/>
            <a:ext cx="4288796" cy="498602"/>
          </a:xfrm>
          <a:prstGeom prst="rect">
            <a:avLst/>
          </a:prstGeom>
        </p:spPr>
        <p:txBody>
          <a:bodyPr/>
          <a:lstStyle>
            <a:lvl1pPr marL="180975" indent="-180975" algn="l" defTabSz="685800" rtl="0" eaLnBrk="1" latinLnBrk="0" hangingPunct="1">
              <a:lnSpc>
                <a:spcPct val="110000"/>
              </a:lnSpc>
              <a:spcBef>
                <a:spcPts val="0"/>
              </a:spcBef>
              <a:buFont typeface="Arial" panose="020B0604020202020204" pitchFamily="34" charset="0"/>
              <a:buChar char="•"/>
              <a:tabLst/>
              <a:defRPr sz="1400" kern="1200">
                <a:solidFill>
                  <a:schemeClr val="tx2"/>
                </a:solidFill>
                <a:latin typeface="+mn-lt"/>
                <a:ea typeface="+mn-ea"/>
                <a:cs typeface="+mn-cs"/>
              </a:defRPr>
            </a:lvl1pPr>
            <a:lvl2pPr marL="358775"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2pPr>
            <a:lvl3pPr marL="539750"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3pPr>
            <a:lvl4pPr marL="717550" indent="-177800"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4pPr>
            <a:lvl5pPr marL="898525" indent="-180975" algn="l" defTabSz="685800" rtl="0" eaLnBrk="1" latinLnBrk="0" hangingPunct="1">
              <a:lnSpc>
                <a:spcPct val="110000"/>
              </a:lnSpc>
              <a:spcBef>
                <a:spcPts val="0"/>
              </a:spcBef>
              <a:buFont typeface="Arial" panose="020B0604020202020204" pitchFamily="34" charset="0"/>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solidFill>
                  <a:schemeClr val="bg1"/>
                </a:solidFill>
              </a:rPr>
              <a:t>NIEUW</a:t>
            </a:r>
          </a:p>
        </p:txBody>
      </p:sp>
    </p:spTree>
    <p:extLst>
      <p:ext uri="{BB962C8B-B14F-4D97-AF65-F5344CB8AC3E}">
        <p14:creationId xmlns:p14="http://schemas.microsoft.com/office/powerpoint/2010/main" val="180279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uxlab_ill-1.png">
            <a:extLst>
              <a:ext uri="{FF2B5EF4-FFF2-40B4-BE49-F238E27FC236}">
                <a16:creationId xmlns:a16="http://schemas.microsoft.com/office/drawing/2014/main" id="{4E760ABC-5378-F433-FEEC-AB27CE7ABED0}"/>
              </a:ext>
            </a:extLst>
          </p:cNvPr>
          <p:cNvPicPr>
            <a:picLocks noChangeAspect="1"/>
          </p:cNvPicPr>
          <p:nvPr/>
        </p:nvPicPr>
        <p:blipFill>
          <a:blip r:embed="rId3" cstate="print"/>
          <a:stretch>
            <a:fillRect/>
          </a:stretch>
        </p:blipFill>
        <p:spPr>
          <a:xfrm>
            <a:off x="467544" y="753903"/>
            <a:ext cx="3744416" cy="2181842"/>
          </a:xfrm>
          <a:prstGeom prst="rect">
            <a:avLst/>
          </a:prstGeom>
        </p:spPr>
      </p:pic>
      <p:sp>
        <p:nvSpPr>
          <p:cNvPr id="3" name="Title 1">
            <a:extLst>
              <a:ext uri="{FF2B5EF4-FFF2-40B4-BE49-F238E27FC236}">
                <a16:creationId xmlns:a16="http://schemas.microsoft.com/office/drawing/2014/main" id="{C631717A-5904-2440-BF8D-E868AA845B52}"/>
              </a:ext>
            </a:extLst>
          </p:cNvPr>
          <p:cNvSpPr txBox="1">
            <a:spLocks/>
          </p:cNvSpPr>
          <p:nvPr/>
        </p:nvSpPr>
        <p:spPr>
          <a:xfrm>
            <a:off x="3635896" y="2132856"/>
            <a:ext cx="5122912" cy="56207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endParaRPr lang="nl-NL" dirty="0"/>
          </a:p>
        </p:txBody>
      </p:sp>
      <p:sp>
        <p:nvSpPr>
          <p:cNvPr id="5" name="Titel 4">
            <a:extLst>
              <a:ext uri="{FF2B5EF4-FFF2-40B4-BE49-F238E27FC236}">
                <a16:creationId xmlns:a16="http://schemas.microsoft.com/office/drawing/2014/main" id="{DA520F2F-AD12-744F-B9B7-6D380BCE273E}"/>
              </a:ext>
            </a:extLst>
          </p:cNvPr>
          <p:cNvSpPr>
            <a:spLocks noGrp="1"/>
          </p:cNvSpPr>
          <p:nvPr>
            <p:ph type="title"/>
          </p:nvPr>
        </p:nvSpPr>
        <p:spPr>
          <a:xfrm>
            <a:off x="2627784" y="908720"/>
            <a:ext cx="6275040" cy="562074"/>
          </a:xfrm>
        </p:spPr>
        <p:txBody>
          <a:bodyPr>
            <a:noAutofit/>
          </a:bodyPr>
          <a:lstStyle/>
          <a:p>
            <a:r>
              <a:rPr lang="nl-NL" dirty="0"/>
              <a:t>EINDHOVEN KERSTROOSPLEIN</a:t>
            </a:r>
          </a:p>
        </p:txBody>
      </p:sp>
      <p:pic>
        <p:nvPicPr>
          <p:cNvPr id="10" name="Afbeelding 9" descr="Afbeelding met buitenshuis, plant, boom, hemel&#10;&#10;Automatisch gegenereerde beschrijving">
            <a:extLst>
              <a:ext uri="{FF2B5EF4-FFF2-40B4-BE49-F238E27FC236}">
                <a16:creationId xmlns:a16="http://schemas.microsoft.com/office/drawing/2014/main" id="{21643893-08A0-7AEF-8DE9-6EF8645D5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59987"/>
            <a:ext cx="9144000" cy="4521724"/>
          </a:xfrm>
          <a:prstGeom prst="rect">
            <a:avLst/>
          </a:prstGeom>
        </p:spPr>
      </p:pic>
      <p:pic>
        <p:nvPicPr>
          <p:cNvPr id="4" name="Afbeelding 3" descr="Afbeelding met buitenshuis, hemel, Straatverlichting, boom&#10;&#10;Automatisch gegenereerde beschrijving">
            <a:extLst>
              <a:ext uri="{FF2B5EF4-FFF2-40B4-BE49-F238E27FC236}">
                <a16:creationId xmlns:a16="http://schemas.microsoft.com/office/drawing/2014/main" id="{8E4E5012-68BB-FC07-0798-E37C63437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8" y="1755667"/>
            <a:ext cx="9144000" cy="4524866"/>
          </a:xfrm>
          <a:prstGeom prst="rect">
            <a:avLst/>
          </a:prstGeom>
        </p:spPr>
      </p:pic>
      <p:pic>
        <p:nvPicPr>
          <p:cNvPr id="8" name="Afbeelding 7" descr="Afbeelding met buitenshuis, hemel, Straatverlichting, boom&#10;&#10;Automatisch gegenereerde beschrijving">
            <a:extLst>
              <a:ext uri="{FF2B5EF4-FFF2-40B4-BE49-F238E27FC236}">
                <a16:creationId xmlns:a16="http://schemas.microsoft.com/office/drawing/2014/main" id="{78528AA4-3F68-BB8D-F784-5B9285F9B5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55667"/>
            <a:ext cx="9144000" cy="4524817"/>
          </a:xfrm>
          <a:prstGeom prst="rect">
            <a:avLst/>
          </a:prstGeom>
        </p:spPr>
      </p:pic>
      <p:sp>
        <p:nvSpPr>
          <p:cNvPr id="11" name="Title 1">
            <a:extLst>
              <a:ext uri="{FF2B5EF4-FFF2-40B4-BE49-F238E27FC236}">
                <a16:creationId xmlns:a16="http://schemas.microsoft.com/office/drawing/2014/main" id="{88FE690A-C32D-E3AE-CC4B-DEF7B44D5013}"/>
              </a:ext>
            </a:extLst>
          </p:cNvPr>
          <p:cNvSpPr txBox="1">
            <a:spLocks/>
          </p:cNvSpPr>
          <p:nvPr/>
        </p:nvSpPr>
        <p:spPr>
          <a:xfrm>
            <a:off x="1067748" y="5437396"/>
            <a:ext cx="8119768" cy="56207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spc="300">
                <a:solidFill>
                  <a:schemeClr val="bg1"/>
                </a:solidFill>
                <a:latin typeface="+mj-lt"/>
                <a:ea typeface="+mj-ea"/>
                <a:cs typeface="+mj-cs"/>
              </a:defRPr>
            </a:lvl1pPr>
          </a:lstStyle>
          <a:p>
            <a:pPr algn="l"/>
            <a:r>
              <a:rPr lang="nl-NL" sz="2000" dirty="0"/>
              <a:t>Minder belasting natuur, minder lichtvervuiling</a:t>
            </a:r>
          </a:p>
        </p:txBody>
      </p:sp>
    </p:spTree>
    <p:extLst>
      <p:ext uri="{BB962C8B-B14F-4D97-AF65-F5344CB8AC3E}">
        <p14:creationId xmlns:p14="http://schemas.microsoft.com/office/powerpoint/2010/main" val="3597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xlab_ill-1.png"/>
          <p:cNvPicPr>
            <a:picLocks noChangeAspect="1"/>
          </p:cNvPicPr>
          <p:nvPr/>
        </p:nvPicPr>
        <p:blipFill rotWithShape="1">
          <a:blip r:embed="rId3" cstate="print"/>
          <a:srcRect l="71154" t="52805"/>
          <a:stretch/>
        </p:blipFill>
        <p:spPr>
          <a:xfrm>
            <a:off x="7812360" y="5589240"/>
            <a:ext cx="1080120" cy="1029714"/>
          </a:xfrm>
          <a:prstGeom prst="rect">
            <a:avLst/>
          </a:prstGeom>
        </p:spPr>
      </p:pic>
      <p:pic>
        <p:nvPicPr>
          <p:cNvPr id="8" name="Afbeelding 7" descr="future lighting lichtpiramide (2).jpg"/>
          <p:cNvPicPr>
            <a:picLocks noChangeAspect="1"/>
          </p:cNvPicPr>
          <p:nvPr/>
        </p:nvPicPr>
        <p:blipFill>
          <a:blip r:embed="rId4" cstate="print"/>
          <a:stretch>
            <a:fillRect/>
          </a:stretch>
        </p:blipFill>
        <p:spPr>
          <a:xfrm>
            <a:off x="4572000" y="542137"/>
            <a:ext cx="4572000" cy="6847303"/>
          </a:xfrm>
          <a:prstGeom prst="rect">
            <a:avLst/>
          </a:prstGeom>
        </p:spPr>
      </p:pic>
      <p:pic>
        <p:nvPicPr>
          <p:cNvPr id="6" name="Afbeelding 5" descr="FE Nederland Eindhoven Lux Lub piramide-9396.jpg"/>
          <p:cNvPicPr>
            <a:picLocks noChangeAspect="1"/>
          </p:cNvPicPr>
          <p:nvPr/>
        </p:nvPicPr>
        <p:blipFill>
          <a:blip r:embed="rId5" cstate="print"/>
          <a:stretch>
            <a:fillRect/>
          </a:stretch>
        </p:blipFill>
        <p:spPr>
          <a:xfrm>
            <a:off x="3923928" y="-1"/>
            <a:ext cx="5256584" cy="3506141"/>
          </a:xfrm>
          <a:prstGeom prst="rect">
            <a:avLst/>
          </a:prstGeom>
        </p:spPr>
      </p:pic>
      <p:pic>
        <p:nvPicPr>
          <p:cNvPr id="7" name="Afbeelding 6" descr="future lighting lichtpiramide (3).jpg"/>
          <p:cNvPicPr>
            <a:picLocks noChangeAspect="1"/>
          </p:cNvPicPr>
          <p:nvPr/>
        </p:nvPicPr>
        <p:blipFill>
          <a:blip r:embed="rId6" cstate="print"/>
          <a:stretch>
            <a:fillRect/>
          </a:stretch>
        </p:blipFill>
        <p:spPr>
          <a:xfrm>
            <a:off x="-1" y="-1"/>
            <a:ext cx="4579145" cy="6858001"/>
          </a:xfrm>
          <a:prstGeom prst="rect">
            <a:avLst/>
          </a:prstGeom>
        </p:spPr>
      </p:pic>
      <p:sp>
        <p:nvSpPr>
          <p:cNvPr id="10" name="Rectangle 2"/>
          <p:cNvSpPr>
            <a:spLocks noChangeArrowheads="1"/>
          </p:cNvSpPr>
          <p:nvPr/>
        </p:nvSpPr>
        <p:spPr bwMode="auto">
          <a:xfrm>
            <a:off x="5724128" y="3573016"/>
            <a:ext cx="3275856" cy="909638"/>
          </a:xfrm>
          <a:prstGeom prst="rect">
            <a:avLst/>
          </a:prstGeom>
          <a:solidFill>
            <a:srgbClr val="302435">
              <a:alpha val="74901"/>
            </a:srgbClr>
          </a:solidFill>
          <a:ln w="9525">
            <a:noFill/>
            <a:miter lim="800000"/>
            <a:headEnd/>
            <a:tailEnd/>
          </a:ln>
        </p:spPr>
        <p:txBody>
          <a:bodyPr wrap="none" anchor="ctr"/>
          <a:lstStyle/>
          <a:p>
            <a:endParaRPr lang="en-GB" sz="1200"/>
          </a:p>
        </p:txBody>
      </p:sp>
      <p:sp>
        <p:nvSpPr>
          <p:cNvPr id="11" name="Text Box 13"/>
          <p:cNvSpPr txBox="1">
            <a:spLocks noChangeArrowheads="1"/>
          </p:cNvSpPr>
          <p:nvPr/>
        </p:nvSpPr>
        <p:spPr bwMode="auto">
          <a:xfrm>
            <a:off x="5076056" y="3429000"/>
            <a:ext cx="3851275" cy="1016001"/>
          </a:xfrm>
          <a:prstGeom prst="rect">
            <a:avLst/>
          </a:prstGeom>
          <a:noFill/>
          <a:ln w="9525" algn="ctr">
            <a:noFill/>
            <a:miter lim="800000"/>
            <a:headEnd/>
            <a:tailEnd/>
          </a:ln>
        </p:spPr>
        <p:txBody>
          <a:bodyPr>
            <a:spAutoFit/>
          </a:bodyPr>
          <a:lstStyle/>
          <a:p>
            <a:pPr algn="r">
              <a:spcBef>
                <a:spcPct val="50000"/>
              </a:spcBef>
              <a:defRPr/>
            </a:pPr>
            <a:r>
              <a:rPr lang="en-US" sz="6000" b="1" spc="-400" dirty="0">
                <a:solidFill>
                  <a:schemeClr val="bg1"/>
                </a:solidFill>
                <a:latin typeface="Calibri"/>
                <a:ea typeface="ヒラギノ角ゴ ProN W3"/>
                <a:cs typeface="Arial" pitchFamily="34" charset="0"/>
              </a:rPr>
              <a:t>ONDERZOEK</a:t>
            </a:r>
          </a:p>
        </p:txBody>
      </p:sp>
    </p:spTree>
    <p:extLst>
      <p:ext uri="{BB962C8B-B14F-4D97-AF65-F5344CB8AC3E}">
        <p14:creationId xmlns:p14="http://schemas.microsoft.com/office/powerpoint/2010/main" val="352326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52214</TotalTime>
  <Words>397</Words>
  <Application>Microsoft Office PowerPoint</Application>
  <PresentationFormat>Diavoorstelling (4:3)</PresentationFormat>
  <Paragraphs>121</Paragraphs>
  <Slides>25</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Google Sans</vt:lpstr>
      <vt:lpstr>Office Theme</vt:lpstr>
      <vt:lpstr>KLEURTEMPERATUUR – LICHTHINDER FUTURE LIGHTING Lenny Mennen | Ellen de Vries 21 NOVEMBER 2024</vt:lpstr>
      <vt:lpstr>RICHTLIJN LICHTHINDER 2020 NSVV…..2025</vt:lpstr>
      <vt:lpstr>IMPACT OVERALL</vt:lpstr>
      <vt:lpstr>PowerPoint-presentatie</vt:lpstr>
      <vt:lpstr>PERCEPTIE</vt:lpstr>
      <vt:lpstr>LICHTKLEUREN + KLEURTEMPERATUUR</vt:lpstr>
      <vt:lpstr>HENGELO WOONWIJK</vt:lpstr>
      <vt:lpstr>EINDHOVEN KERSTROOSPLEIN</vt:lpstr>
      <vt:lpstr>PowerPoint-presentatie</vt:lpstr>
      <vt:lpstr>FYSIOLOGIE LENSVERGELING</vt:lpstr>
      <vt:lpstr>PowerPoint-presentatie</vt:lpstr>
      <vt:lpstr>REACTIETIJD REAGEREN</vt:lpstr>
      <vt:lpstr>REACTIETIJD HERKENNEN</vt:lpstr>
      <vt:lpstr>PowerPoint-presentatie</vt:lpstr>
      <vt:lpstr>PowerPoint-presentatie</vt:lpstr>
      <vt:lpstr>SKYGLOW VS LICHTVERVUILING</vt:lpstr>
      <vt:lpstr>WAARNEMING DIEREN -MENS </vt:lpstr>
      <vt:lpstr>IMPACT NACHTVLINDERS</vt:lpstr>
      <vt:lpstr>RELATIE KLEURTEMPERATUUR EN BLAUW AANDEEL</vt:lpstr>
      <vt:lpstr>VERWACHT RENDEMENT</vt:lpstr>
      <vt:lpstr>ZONERING </vt:lpstr>
      <vt:lpstr>HUIDIGE TABELLEN</vt:lpstr>
      <vt:lpstr>CONCEPT TABEL KLEURTEMPERATUUR 2025</vt:lpstr>
      <vt:lpstr>Kleurtemperatuur is één middel in lighting toolbox!</vt:lpstr>
      <vt:lpstr>PowerPoint-presentatie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GREENKEY 2016</dc:title>
  <dc:creator>Ellen de Vries HET LUX LAB</dc:creator>
  <cp:lastModifiedBy>ellen de vries</cp:lastModifiedBy>
  <cp:revision>443</cp:revision>
  <cp:lastPrinted>2016-02-03T22:07:06Z</cp:lastPrinted>
  <dcterms:created xsi:type="dcterms:W3CDTF">2014-09-15T07:57:49Z</dcterms:created>
  <dcterms:modified xsi:type="dcterms:W3CDTF">2024-11-19T12:22:54Z</dcterms:modified>
</cp:coreProperties>
</file>